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9"/>
  </p:notesMasterIdLst>
  <p:sldIdLst>
    <p:sldId id="256" r:id="rId2"/>
    <p:sldId id="266" r:id="rId3"/>
    <p:sldId id="267" r:id="rId4"/>
    <p:sldId id="259" r:id="rId5"/>
    <p:sldId id="260" r:id="rId6"/>
    <p:sldId id="268" r:id="rId7"/>
    <p:sldId id="261" r:id="rId8"/>
    <p:sldId id="262" r:id="rId9"/>
    <p:sldId id="263" r:id="rId10"/>
    <p:sldId id="264" r:id="rId11"/>
    <p:sldId id="265" r:id="rId12"/>
    <p:sldId id="270" r:id="rId13"/>
    <p:sldId id="271" r:id="rId14"/>
    <p:sldId id="269" r:id="rId15"/>
    <p:sldId id="273" r:id="rId16"/>
    <p:sldId id="275" r:id="rId17"/>
    <p:sldId id="274" r:id="rId18"/>
  </p:sldIdLst>
  <p:sldSz cx="14630400" cy="8229600"/>
  <p:notesSz cx="8229600" cy="14630400"/>
  <p:embeddedFontLst>
    <p:embeddedFont>
      <p:font typeface="Roboto" panose="02000000000000000000" pitchFamily="2" charset="0"/>
      <p:regular r:id="rId20"/>
      <p:bold r:id="rId21"/>
      <p:italic r:id="rId22"/>
      <p:boldItalic r:id="rId23"/>
    </p:embeddedFont>
    <p:embeddedFont>
      <p:font typeface="Roboto Bold" panose="02000000000000000000" charset="0"/>
      <p:bold r:id="rId24"/>
    </p:embeddedFont>
    <p:embeddedFont>
      <p:font typeface="Roboto Medium" panose="02000000000000000000" pitchFamily="2" charset="0"/>
      <p:regular r:id="rId25"/>
      <p:italic r:id="rId26"/>
    </p:embeddedFont>
    <p:embeddedFont>
      <p:font typeface="Saira Medium"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4" d="100"/>
          <a:sy n="64" d="100"/>
        </p:scale>
        <p:origin x="23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520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184083"/>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File System Concepts in Operating Systems</a:t>
            </a:r>
            <a:endParaRPr lang="en-US" sz="4450" dirty="0"/>
          </a:p>
        </p:txBody>
      </p:sp>
      <p:sp>
        <p:nvSpPr>
          <p:cNvPr id="4" name="Text 1"/>
          <p:cNvSpPr/>
          <p:nvPr/>
        </p:nvSpPr>
        <p:spPr>
          <a:xfrm>
            <a:off x="793790" y="3941802"/>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A file system is a fundamental component of operating systems, providing a structured way to organize and access data and programs. It allows for efficient storage and retrieval of information, making it possible for users to work with files in a user-friendly manner.</a:t>
            </a:r>
            <a:endParaRPr lang="en-US" sz="1750" dirty="0"/>
          </a:p>
        </p:txBody>
      </p:sp>
      <p:sp>
        <p:nvSpPr>
          <p:cNvPr id="6" name="Text 3"/>
          <p:cNvSpPr/>
          <p:nvPr/>
        </p:nvSpPr>
        <p:spPr>
          <a:xfrm>
            <a:off x="914995" y="5798106"/>
            <a:ext cx="120372" cy="97512"/>
          </a:xfrm>
          <a:prstGeom prst="rect">
            <a:avLst/>
          </a:prstGeom>
          <a:noFill/>
          <a:ln/>
        </p:spPr>
        <p:txBody>
          <a:bodyPr wrap="none" lIns="0" tIns="0" rIns="0" bIns="0" rtlCol="0" anchor="t"/>
          <a:lstStyle/>
          <a:p>
            <a:pPr marL="0" indent="0" algn="ctr">
              <a:lnSpc>
                <a:spcPts val="750"/>
              </a:lnSpc>
              <a:buNone/>
            </a:pPr>
            <a:r>
              <a:rPr lang="en-US" sz="750" dirty="0">
                <a:solidFill>
                  <a:srgbClr val="3C3838"/>
                </a:solidFill>
                <a:latin typeface="Roboto Medium" pitchFamily="34" charset="0"/>
                <a:ea typeface="Roboto Medium" pitchFamily="34" charset="-122"/>
                <a:cs typeface="Roboto Medium" pitchFamily="34" charset="-120"/>
              </a:rPr>
              <a:t>k</a:t>
            </a:r>
            <a:endParaRPr lang="en-US" sz="750" dirty="0"/>
          </a:p>
        </p:txBody>
      </p:sp>
      <p:sp>
        <p:nvSpPr>
          <p:cNvPr id="7" name="Text 4"/>
          <p:cNvSpPr/>
          <p:nvPr/>
        </p:nvSpPr>
        <p:spPr>
          <a:xfrm>
            <a:off x="1270040" y="5638624"/>
            <a:ext cx="3103177" cy="2451828"/>
          </a:xfrm>
          <a:prstGeom prst="rect">
            <a:avLst/>
          </a:prstGeom>
          <a:noFill/>
          <a:ln/>
        </p:spPr>
        <p:txBody>
          <a:bodyPr wrap="none" lIns="0" tIns="0" rIns="0" bIns="0" rtlCol="0" anchor="t"/>
          <a:lstStyle/>
          <a:p>
            <a:pPr marL="0" indent="0" algn="l">
              <a:lnSpc>
                <a:spcPts val="3100"/>
              </a:lnSpc>
              <a:buNone/>
            </a:pPr>
            <a:r>
              <a:rPr lang="en-US" sz="2200" b="1" dirty="0">
                <a:solidFill>
                  <a:srgbClr val="E5E0DF"/>
                </a:solidFill>
                <a:latin typeface="Roboto" panose="02000000000000000000" pitchFamily="2" charset="0"/>
                <a:ea typeface="Roboto" panose="02000000000000000000" pitchFamily="2" charset="0"/>
                <a:cs typeface="Roboto" panose="02000000000000000000" pitchFamily="2" charset="0"/>
              </a:rPr>
              <a:t>Presented by :</a:t>
            </a:r>
          </a:p>
          <a:p>
            <a:pPr marL="0" indent="0" algn="l">
              <a:lnSpc>
                <a:spcPts val="3100"/>
              </a:lnSpc>
              <a:buNone/>
            </a:pPr>
            <a:r>
              <a:rPr lang="en-US" sz="2200" b="1" dirty="0">
                <a:solidFill>
                  <a:srgbClr val="E5E0DF"/>
                </a:solidFill>
                <a:latin typeface="Roboto" panose="02000000000000000000" pitchFamily="2" charset="0"/>
                <a:ea typeface="Roboto" panose="02000000000000000000" pitchFamily="2" charset="0"/>
                <a:cs typeface="Roboto" panose="02000000000000000000" pitchFamily="2" charset="0"/>
              </a:rPr>
              <a:t>Sajedul karim</a:t>
            </a:r>
          </a:p>
          <a:p>
            <a:pPr marL="0" indent="0" algn="l">
              <a:lnSpc>
                <a:spcPts val="3100"/>
              </a:lnSpc>
              <a:buNone/>
            </a:pPr>
            <a:r>
              <a:rPr lang="en-US" sz="2200" b="1" dirty="0">
                <a:solidFill>
                  <a:srgbClr val="E5E0DF"/>
                </a:solidFill>
                <a:latin typeface="Roboto" panose="02000000000000000000" pitchFamily="2" charset="0"/>
                <a:ea typeface="Roboto" panose="02000000000000000000" pitchFamily="2" charset="0"/>
                <a:cs typeface="Roboto" panose="02000000000000000000" pitchFamily="2" charset="0"/>
              </a:rPr>
              <a:t>ASH2101027M</a:t>
            </a:r>
          </a:p>
          <a:p>
            <a:pPr marL="0" indent="0" algn="l">
              <a:lnSpc>
                <a:spcPts val="3100"/>
              </a:lnSpc>
              <a:buNone/>
            </a:pPr>
            <a:r>
              <a:rPr lang="en-US" sz="2200" b="1" dirty="0">
                <a:solidFill>
                  <a:srgbClr val="E5E0DF"/>
                </a:solidFill>
                <a:latin typeface="Roboto" panose="02000000000000000000" pitchFamily="2" charset="0"/>
                <a:ea typeface="Roboto" panose="02000000000000000000" pitchFamily="2" charset="0"/>
                <a:cs typeface="Roboto" panose="02000000000000000000" pitchFamily="2" charset="0"/>
              </a:rPr>
              <a:t>&amp; </a:t>
            </a:r>
          </a:p>
          <a:p>
            <a:pPr marL="0" indent="0" algn="l">
              <a:lnSpc>
                <a:spcPts val="3100"/>
              </a:lnSpc>
              <a:buNone/>
            </a:pPr>
            <a:r>
              <a:rPr lang="en-US" sz="2200" b="1" dirty="0" err="1">
                <a:solidFill>
                  <a:srgbClr val="E5E0DF"/>
                </a:solidFill>
                <a:latin typeface="Roboto" panose="02000000000000000000" pitchFamily="2" charset="0"/>
                <a:ea typeface="Roboto" panose="02000000000000000000" pitchFamily="2" charset="0"/>
                <a:cs typeface="Roboto" panose="02000000000000000000" pitchFamily="2" charset="0"/>
              </a:rPr>
              <a:t>Aklima</a:t>
            </a:r>
            <a:r>
              <a:rPr lang="en-US" sz="2200" b="1" dirty="0">
                <a:solidFill>
                  <a:srgbClr val="E5E0DF"/>
                </a:solidFill>
                <a:latin typeface="Roboto" panose="02000000000000000000" pitchFamily="2" charset="0"/>
                <a:ea typeface="Roboto" panose="02000000000000000000" pitchFamily="2" charset="0"/>
                <a:cs typeface="Roboto" panose="02000000000000000000" pitchFamily="2" charset="0"/>
              </a:rPr>
              <a:t> Akter Sanjana</a:t>
            </a:r>
          </a:p>
          <a:p>
            <a:pPr marL="0" indent="0" algn="l">
              <a:lnSpc>
                <a:spcPts val="3100"/>
              </a:lnSpc>
              <a:buNone/>
            </a:pPr>
            <a:r>
              <a:rPr lang="en-US" sz="2200" b="1" dirty="0">
                <a:solidFill>
                  <a:srgbClr val="E5E0DF"/>
                </a:solidFill>
                <a:latin typeface="Roboto" panose="02000000000000000000" pitchFamily="2" charset="0"/>
                <a:ea typeface="Roboto" panose="02000000000000000000" pitchFamily="2" charset="0"/>
                <a:cs typeface="Roboto" panose="02000000000000000000" pitchFamily="2" charset="0"/>
              </a:rPr>
              <a:t>BBH2101026F</a:t>
            </a:r>
          </a:p>
          <a:p>
            <a:pPr marL="0" indent="0" algn="l">
              <a:lnSpc>
                <a:spcPts val="3100"/>
              </a:lnSpc>
              <a:buNone/>
            </a:pPr>
            <a:endParaRPr lang="en-US" sz="2200" b="1" dirty="0">
              <a:solidFill>
                <a:srgbClr val="E5E0DF"/>
              </a:solidFill>
              <a:latin typeface="Roboto Bold" pitchFamily="34" charset="0"/>
              <a:ea typeface="Roboto Bold" pitchFamily="34" charset="-122"/>
              <a:cs typeface="Roboto Bold" pitchFamily="34" charset="-120"/>
            </a:endParaRPr>
          </a:p>
          <a:p>
            <a:pPr marL="0" indent="0" algn="l">
              <a:lnSpc>
                <a:spcPts val="3100"/>
              </a:lnSpc>
              <a:buNone/>
            </a:pP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68561"/>
            <a:ext cx="5786557"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Single-Level Directory</a:t>
            </a:r>
            <a:endParaRPr lang="en-US" sz="4450" dirty="0"/>
          </a:p>
        </p:txBody>
      </p:sp>
      <p:pic>
        <p:nvPicPr>
          <p:cNvPr id="4" name="Image 1" descr="preencoded.png"/>
          <p:cNvPicPr>
            <a:picLocks noChangeAspect="1"/>
          </p:cNvPicPr>
          <p:nvPr/>
        </p:nvPicPr>
        <p:blipFill>
          <a:blip r:embed="rId4"/>
          <a:stretch>
            <a:fillRect/>
          </a:stretch>
        </p:blipFill>
        <p:spPr>
          <a:xfrm>
            <a:off x="793790" y="1917502"/>
            <a:ext cx="1134070" cy="1814513"/>
          </a:xfrm>
          <a:prstGeom prst="rect">
            <a:avLst/>
          </a:prstGeom>
        </p:spPr>
      </p:pic>
      <p:sp>
        <p:nvSpPr>
          <p:cNvPr id="5" name="Text 1"/>
          <p:cNvSpPr/>
          <p:nvPr/>
        </p:nvSpPr>
        <p:spPr>
          <a:xfrm>
            <a:off x="2268022" y="214431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Root Directory</a:t>
            </a:r>
            <a:endParaRPr lang="en-US" sz="2200" dirty="0"/>
          </a:p>
        </p:txBody>
      </p:sp>
      <p:sp>
        <p:nvSpPr>
          <p:cNvPr id="6" name="Text 2"/>
          <p:cNvSpPr/>
          <p:nvPr/>
        </p:nvSpPr>
        <p:spPr>
          <a:xfrm>
            <a:off x="2268022" y="2634734"/>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All files are stored in the root directory.</a:t>
            </a:r>
            <a:endParaRPr lang="en-US" sz="1750" dirty="0"/>
          </a:p>
        </p:txBody>
      </p:sp>
      <p:pic>
        <p:nvPicPr>
          <p:cNvPr id="7" name="Image 2" descr="preencoded.png"/>
          <p:cNvPicPr>
            <a:picLocks noChangeAspect="1"/>
          </p:cNvPicPr>
          <p:nvPr/>
        </p:nvPicPr>
        <p:blipFill>
          <a:blip r:embed="rId5"/>
          <a:stretch>
            <a:fillRect/>
          </a:stretch>
        </p:blipFill>
        <p:spPr>
          <a:xfrm>
            <a:off x="793790" y="3732014"/>
            <a:ext cx="1134070" cy="1814513"/>
          </a:xfrm>
          <a:prstGeom prst="rect">
            <a:avLst/>
          </a:prstGeom>
        </p:spPr>
      </p:pic>
      <p:sp>
        <p:nvSpPr>
          <p:cNvPr id="8" name="Text 3"/>
          <p:cNvSpPr/>
          <p:nvPr/>
        </p:nvSpPr>
        <p:spPr>
          <a:xfrm>
            <a:off x="2268022" y="395882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File Access</a:t>
            </a:r>
            <a:endParaRPr lang="en-US" sz="2200" dirty="0"/>
          </a:p>
        </p:txBody>
      </p:sp>
      <p:sp>
        <p:nvSpPr>
          <p:cNvPr id="9" name="Text 4"/>
          <p:cNvSpPr/>
          <p:nvPr/>
        </p:nvSpPr>
        <p:spPr>
          <a:xfrm>
            <a:off x="2268022" y="4449247"/>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Files can be accessed directly by their names, as there is no hierarchy.</a:t>
            </a:r>
            <a:endParaRPr lang="en-US" sz="1750" dirty="0"/>
          </a:p>
        </p:txBody>
      </p:sp>
      <p:pic>
        <p:nvPicPr>
          <p:cNvPr id="10" name="Image 3" descr="preencoded.png"/>
          <p:cNvPicPr>
            <a:picLocks noChangeAspect="1"/>
          </p:cNvPicPr>
          <p:nvPr/>
        </p:nvPicPr>
        <p:blipFill>
          <a:blip r:embed="rId6"/>
          <a:stretch>
            <a:fillRect/>
          </a:stretch>
        </p:blipFill>
        <p:spPr>
          <a:xfrm>
            <a:off x="793790" y="5546527"/>
            <a:ext cx="1134070" cy="1814513"/>
          </a:xfrm>
          <a:prstGeom prst="rect">
            <a:avLst/>
          </a:prstGeom>
        </p:spPr>
      </p:pic>
      <p:sp>
        <p:nvSpPr>
          <p:cNvPr id="11" name="Text 5"/>
          <p:cNvSpPr/>
          <p:nvPr/>
        </p:nvSpPr>
        <p:spPr>
          <a:xfrm>
            <a:off x="2268022" y="577334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Limited Organization</a:t>
            </a:r>
            <a:endParaRPr lang="en-US" sz="2200" dirty="0"/>
          </a:p>
        </p:txBody>
      </p:sp>
      <p:sp>
        <p:nvSpPr>
          <p:cNvPr id="12" name="Text 6"/>
          <p:cNvSpPr/>
          <p:nvPr/>
        </p:nvSpPr>
        <p:spPr>
          <a:xfrm>
            <a:off x="2268022" y="6263759"/>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This structure is simple but lacks organization for large sets of files.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409587"/>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Two-Level Directory</a:t>
            </a:r>
            <a:endParaRPr lang="en-US" sz="4450" dirty="0"/>
          </a:p>
        </p:txBody>
      </p:sp>
      <p:sp>
        <p:nvSpPr>
          <p:cNvPr id="4" name="Text 1"/>
          <p:cNvSpPr/>
          <p:nvPr/>
        </p:nvSpPr>
        <p:spPr>
          <a:xfrm>
            <a:off x="6280190" y="3787200"/>
            <a:ext cx="3608070" cy="748427"/>
          </a:xfrm>
          <a:prstGeom prst="rect">
            <a:avLst/>
          </a:prstGeom>
          <a:noFill/>
          <a:ln/>
        </p:spPr>
        <p:txBody>
          <a:bodyPr wrap="none" lIns="0" tIns="0" rIns="0" bIns="0" rtlCol="0" anchor="t"/>
          <a:lstStyle/>
          <a:p>
            <a:pPr marL="0" indent="0" algn="ctr">
              <a:lnSpc>
                <a:spcPts val="5850"/>
              </a:lnSpc>
              <a:buNone/>
            </a:pPr>
            <a:r>
              <a:rPr lang="en-US" sz="5850" dirty="0">
                <a:solidFill>
                  <a:srgbClr val="FC8337"/>
                </a:solidFill>
                <a:latin typeface="Saira Medium" pitchFamily="34" charset="0"/>
                <a:ea typeface="Saira Medium" pitchFamily="34" charset="-122"/>
                <a:cs typeface="Saira Medium" pitchFamily="34" charset="-120"/>
              </a:rPr>
              <a:t>1</a:t>
            </a:r>
            <a:endParaRPr lang="en-US" sz="5850" dirty="0"/>
          </a:p>
        </p:txBody>
      </p:sp>
      <p:sp>
        <p:nvSpPr>
          <p:cNvPr id="5" name="Text 2"/>
          <p:cNvSpPr/>
          <p:nvPr/>
        </p:nvSpPr>
        <p:spPr>
          <a:xfrm>
            <a:off x="6666548" y="4603671"/>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E5E0DF"/>
                </a:solidFill>
                <a:latin typeface="Saira Medium" pitchFamily="34" charset="0"/>
                <a:ea typeface="Saira Medium" pitchFamily="34" charset="-122"/>
                <a:cs typeface="Saira Medium" pitchFamily="34" charset="-120"/>
              </a:rPr>
              <a:t>Root Directory</a:t>
            </a:r>
            <a:endParaRPr lang="en-US" sz="2200" dirty="0"/>
          </a:p>
        </p:txBody>
      </p:sp>
      <p:sp>
        <p:nvSpPr>
          <p:cNvPr id="6" name="Text 3"/>
          <p:cNvSpPr/>
          <p:nvPr/>
        </p:nvSpPr>
        <p:spPr>
          <a:xfrm>
            <a:off x="6280190" y="5094089"/>
            <a:ext cx="3608070" cy="725805"/>
          </a:xfrm>
          <a:prstGeom prst="rect">
            <a:avLst/>
          </a:prstGeom>
          <a:noFill/>
          <a:ln/>
        </p:spPr>
        <p:txBody>
          <a:bodyPr wrap="square" lIns="0" tIns="0" rIns="0" bIns="0" rtlCol="0" anchor="t"/>
          <a:lstStyle/>
          <a:p>
            <a:pPr marL="0" indent="0" algn="ctr">
              <a:lnSpc>
                <a:spcPts val="2850"/>
              </a:lnSpc>
              <a:buNone/>
            </a:pPr>
            <a:r>
              <a:rPr lang="en-US" sz="1750" dirty="0">
                <a:solidFill>
                  <a:srgbClr val="E5E0DF"/>
                </a:solidFill>
                <a:latin typeface="Roboto" pitchFamily="34" charset="0"/>
                <a:ea typeface="Roboto" pitchFamily="34" charset="-122"/>
                <a:cs typeface="Roboto" pitchFamily="34" charset="-120"/>
              </a:rPr>
              <a:t>The top level, containing all subdirectories and files.</a:t>
            </a:r>
            <a:endParaRPr lang="en-US" sz="1750" dirty="0"/>
          </a:p>
        </p:txBody>
      </p:sp>
      <p:sp>
        <p:nvSpPr>
          <p:cNvPr id="7" name="Text 4"/>
          <p:cNvSpPr/>
          <p:nvPr/>
        </p:nvSpPr>
        <p:spPr>
          <a:xfrm>
            <a:off x="10228421" y="3571875"/>
            <a:ext cx="3608189" cy="748427"/>
          </a:xfrm>
          <a:prstGeom prst="rect">
            <a:avLst/>
          </a:prstGeom>
          <a:noFill/>
          <a:ln/>
        </p:spPr>
        <p:txBody>
          <a:bodyPr wrap="none" lIns="0" tIns="0" rIns="0" bIns="0" rtlCol="0" anchor="t"/>
          <a:lstStyle/>
          <a:p>
            <a:pPr marL="0" indent="0" algn="ctr">
              <a:lnSpc>
                <a:spcPts val="5850"/>
              </a:lnSpc>
              <a:buNone/>
            </a:pPr>
            <a:r>
              <a:rPr lang="en-US" sz="5850" dirty="0">
                <a:solidFill>
                  <a:srgbClr val="FC8337"/>
                </a:solidFill>
                <a:latin typeface="Saira Medium" pitchFamily="34" charset="0"/>
                <a:ea typeface="Saira Medium" pitchFamily="34" charset="-122"/>
                <a:cs typeface="Saira Medium" pitchFamily="34" charset="-120"/>
              </a:rPr>
              <a:t>2</a:t>
            </a:r>
            <a:endParaRPr lang="en-US" sz="5850" dirty="0"/>
          </a:p>
        </p:txBody>
      </p:sp>
      <p:sp>
        <p:nvSpPr>
          <p:cNvPr id="8" name="Text 5"/>
          <p:cNvSpPr/>
          <p:nvPr/>
        </p:nvSpPr>
        <p:spPr>
          <a:xfrm>
            <a:off x="10614898" y="4603671"/>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E5E0DF"/>
                </a:solidFill>
                <a:latin typeface="Saira Medium" pitchFamily="34" charset="0"/>
                <a:ea typeface="Saira Medium" pitchFamily="34" charset="-122"/>
                <a:cs typeface="Saira Medium" pitchFamily="34" charset="-120"/>
              </a:rPr>
              <a:t>Subdirectories</a:t>
            </a:r>
            <a:endParaRPr lang="en-US" sz="2200" dirty="0"/>
          </a:p>
        </p:txBody>
      </p:sp>
      <p:sp>
        <p:nvSpPr>
          <p:cNvPr id="9" name="Text 6"/>
          <p:cNvSpPr/>
          <p:nvPr/>
        </p:nvSpPr>
        <p:spPr>
          <a:xfrm>
            <a:off x="10228421" y="5094089"/>
            <a:ext cx="3608189" cy="725805"/>
          </a:xfrm>
          <a:prstGeom prst="rect">
            <a:avLst/>
          </a:prstGeom>
          <a:noFill/>
          <a:ln/>
        </p:spPr>
        <p:txBody>
          <a:bodyPr wrap="square" lIns="0" tIns="0" rIns="0" bIns="0" rtlCol="0" anchor="t"/>
          <a:lstStyle/>
          <a:p>
            <a:pPr marL="0" indent="0" algn="ctr">
              <a:lnSpc>
                <a:spcPts val="2850"/>
              </a:lnSpc>
              <a:buNone/>
            </a:pPr>
            <a:r>
              <a:rPr lang="en-US" sz="1750" dirty="0">
                <a:solidFill>
                  <a:srgbClr val="E5E0DF"/>
                </a:solidFill>
                <a:latin typeface="Roboto" pitchFamily="34" charset="0"/>
                <a:ea typeface="Roboto" pitchFamily="34" charset="-122"/>
                <a:cs typeface="Roboto" pitchFamily="34" charset="-120"/>
              </a:rPr>
              <a:t>Organized groups of files, nested within the root.</a:t>
            </a:r>
            <a:endParaRPr lang="en-US" sz="1750" dirty="0"/>
          </a:p>
        </p:txBody>
      </p:sp>
      <p:pic>
        <p:nvPicPr>
          <p:cNvPr id="11" name="Picture 10">
            <a:extLst>
              <a:ext uri="{FF2B5EF4-FFF2-40B4-BE49-F238E27FC236}">
                <a16:creationId xmlns:a16="http://schemas.microsoft.com/office/drawing/2014/main" id="{81B31440-39FA-0757-55C1-8ADD01B91ED1}"/>
              </a:ext>
            </a:extLst>
          </p:cNvPr>
          <p:cNvPicPr>
            <a:picLocks noChangeAspect="1"/>
          </p:cNvPicPr>
          <p:nvPr/>
        </p:nvPicPr>
        <p:blipFill>
          <a:blip r:embed="rId4"/>
          <a:stretch>
            <a:fillRect/>
          </a:stretch>
        </p:blipFill>
        <p:spPr>
          <a:xfrm>
            <a:off x="6534110" y="3997319"/>
            <a:ext cx="1562180" cy="234962"/>
          </a:xfrm>
          <a:prstGeom prst="rect">
            <a:avLst/>
          </a:prstGeom>
        </p:spPr>
      </p:pic>
      <p:pic>
        <p:nvPicPr>
          <p:cNvPr id="13" name="Picture 12">
            <a:extLst>
              <a:ext uri="{FF2B5EF4-FFF2-40B4-BE49-F238E27FC236}">
                <a16:creationId xmlns:a16="http://schemas.microsoft.com/office/drawing/2014/main" id="{CC2EB1F5-A2F2-9FA1-5FB6-827E5F60DEC7}"/>
              </a:ext>
            </a:extLst>
          </p:cNvPr>
          <p:cNvPicPr>
            <a:picLocks noChangeAspect="1"/>
          </p:cNvPicPr>
          <p:nvPr/>
        </p:nvPicPr>
        <p:blipFill>
          <a:blip r:embed="rId4"/>
          <a:stretch>
            <a:fillRect/>
          </a:stretch>
        </p:blipFill>
        <p:spPr>
          <a:xfrm>
            <a:off x="6534110" y="3997319"/>
            <a:ext cx="1562180" cy="234962"/>
          </a:xfrm>
          <a:prstGeom prst="rect">
            <a:avLst/>
          </a:prstGeom>
        </p:spPr>
      </p:pic>
      <p:pic>
        <p:nvPicPr>
          <p:cNvPr id="14" name="Picture 13">
            <a:extLst>
              <a:ext uri="{FF2B5EF4-FFF2-40B4-BE49-F238E27FC236}">
                <a16:creationId xmlns:a16="http://schemas.microsoft.com/office/drawing/2014/main" id="{23F97E88-6A8A-B706-C4EC-79055488A0B8}"/>
              </a:ext>
            </a:extLst>
          </p:cNvPr>
          <p:cNvPicPr>
            <a:picLocks noChangeAspect="1"/>
          </p:cNvPicPr>
          <p:nvPr/>
        </p:nvPicPr>
        <p:blipFill>
          <a:blip r:embed="rId4"/>
          <a:stretch>
            <a:fillRect/>
          </a:stretch>
        </p:blipFill>
        <p:spPr>
          <a:xfrm>
            <a:off x="12547802" y="7732643"/>
            <a:ext cx="1993146" cy="38583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417445"/>
            <a:ext cx="7796570" cy="705678"/>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Two-Level Directory Structure</a:t>
            </a:r>
            <a:endParaRPr lang="en-US" sz="4450" dirty="0"/>
          </a:p>
        </p:txBody>
      </p:sp>
      <p:sp>
        <p:nvSpPr>
          <p:cNvPr id="3" name="Text 1"/>
          <p:cNvSpPr/>
          <p:nvPr/>
        </p:nvSpPr>
        <p:spPr>
          <a:xfrm>
            <a:off x="793790" y="1590262"/>
            <a:ext cx="3001804" cy="487016"/>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Saira Medium" pitchFamily="34" charset="0"/>
                <a:ea typeface="Saira Medium" pitchFamily="34" charset="-122"/>
                <a:cs typeface="Saira Medium" pitchFamily="34" charset="-120"/>
              </a:rPr>
              <a:t>Improved Organization</a:t>
            </a:r>
            <a:endParaRPr lang="en-US" sz="2200" dirty="0"/>
          </a:p>
        </p:txBody>
      </p:sp>
      <p:sp>
        <p:nvSpPr>
          <p:cNvPr id="4" name="Text 2"/>
          <p:cNvSpPr/>
          <p:nvPr/>
        </p:nvSpPr>
        <p:spPr>
          <a:xfrm>
            <a:off x="793790" y="2633870"/>
            <a:ext cx="6244709" cy="1610139"/>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Two-level directories allow for grouping files by category, creating a more organized and logical file system. This structure improves upon the single-level approach by providing a hierarchical arrangement.</a:t>
            </a:r>
            <a:endParaRPr lang="en-US" sz="1750" dirty="0"/>
          </a:p>
        </p:txBody>
      </p:sp>
      <p:sp>
        <p:nvSpPr>
          <p:cNvPr id="5" name="Text 3"/>
          <p:cNvSpPr/>
          <p:nvPr/>
        </p:nvSpPr>
        <p:spPr>
          <a:xfrm>
            <a:off x="7599521" y="1627819"/>
            <a:ext cx="2835235" cy="44945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Saira Medium" pitchFamily="34" charset="0"/>
                <a:ea typeface="Saira Medium" pitchFamily="34" charset="-122"/>
                <a:cs typeface="Saira Medium" pitchFamily="34" charset="-120"/>
              </a:rPr>
              <a:t>Enhanced Navigation</a:t>
            </a:r>
            <a:endParaRPr lang="en-US" sz="2200" dirty="0"/>
          </a:p>
        </p:txBody>
      </p:sp>
      <p:sp>
        <p:nvSpPr>
          <p:cNvPr id="6" name="Text 4"/>
          <p:cNvSpPr/>
          <p:nvPr/>
        </p:nvSpPr>
        <p:spPr>
          <a:xfrm>
            <a:off x="7599521" y="2464904"/>
            <a:ext cx="6244709" cy="1868557"/>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By organizing files into nested directories, finding specific files becomes easier, enhancing navigation and efficiency. This structure makes it simpler to locate files by their category, reducing the time spent searching for specific information.</a:t>
            </a:r>
            <a:endParaRPr lang="en-US" sz="1750" dirty="0"/>
          </a:p>
        </p:txBody>
      </p:sp>
      <p:pic>
        <p:nvPicPr>
          <p:cNvPr id="12" name="Picture 11" descr="A diagram of a company structure&#10;&#10;Description automatically generated">
            <a:extLst>
              <a:ext uri="{FF2B5EF4-FFF2-40B4-BE49-F238E27FC236}">
                <a16:creationId xmlns:a16="http://schemas.microsoft.com/office/drawing/2014/main" id="{DC1AEB7B-A879-9F3F-42CD-BE4DDB5D5E6B}"/>
              </a:ext>
            </a:extLst>
          </p:cNvPr>
          <p:cNvPicPr>
            <a:picLocks noChangeAspect="1"/>
          </p:cNvPicPr>
          <p:nvPr/>
        </p:nvPicPr>
        <p:blipFill>
          <a:blip r:embed="rId3"/>
          <a:stretch>
            <a:fillRect/>
          </a:stretch>
        </p:blipFill>
        <p:spPr>
          <a:xfrm>
            <a:off x="2504661" y="4552121"/>
            <a:ext cx="8955156" cy="3637721"/>
          </a:xfrm>
          <a:prstGeom prst="rect">
            <a:avLst/>
          </a:prstGeom>
        </p:spPr>
      </p:pic>
      <p:pic>
        <p:nvPicPr>
          <p:cNvPr id="18" name="Picture 17">
            <a:extLst>
              <a:ext uri="{FF2B5EF4-FFF2-40B4-BE49-F238E27FC236}">
                <a16:creationId xmlns:a16="http://schemas.microsoft.com/office/drawing/2014/main" id="{B4869F61-4A28-5DDB-77B0-EBD61940C8C0}"/>
              </a:ext>
            </a:extLst>
          </p:cNvPr>
          <p:cNvPicPr>
            <a:picLocks noChangeAspect="1"/>
          </p:cNvPicPr>
          <p:nvPr/>
        </p:nvPicPr>
        <p:blipFill>
          <a:blip r:embed="rId4"/>
          <a:stretch>
            <a:fillRect/>
          </a:stretch>
        </p:blipFill>
        <p:spPr>
          <a:xfrm>
            <a:off x="11734694" y="7754309"/>
            <a:ext cx="2895706" cy="43553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4" name="Text 0"/>
          <p:cNvSpPr/>
          <p:nvPr/>
        </p:nvSpPr>
        <p:spPr>
          <a:xfrm>
            <a:off x="769620" y="606504"/>
            <a:ext cx="6913959" cy="687110"/>
          </a:xfrm>
          <a:prstGeom prst="rect">
            <a:avLst/>
          </a:prstGeom>
          <a:noFill/>
          <a:ln/>
        </p:spPr>
        <p:txBody>
          <a:bodyPr wrap="none" lIns="0" tIns="0" rIns="0" bIns="0" rtlCol="0" anchor="t"/>
          <a:lstStyle/>
          <a:p>
            <a:pPr marL="0" indent="0">
              <a:lnSpc>
                <a:spcPts val="5400"/>
              </a:lnSpc>
              <a:buNone/>
            </a:pPr>
            <a:r>
              <a:rPr lang="en-US" sz="4300" dirty="0">
                <a:solidFill>
                  <a:srgbClr val="FFFFFF"/>
                </a:solidFill>
                <a:latin typeface="Saira Medium" pitchFamily="34" charset="0"/>
                <a:ea typeface="Saira Medium" pitchFamily="34" charset="-122"/>
                <a:cs typeface="Saira Medium" pitchFamily="34" charset="-120"/>
              </a:rPr>
              <a:t>Tree-Structured Directories</a:t>
            </a:r>
            <a:endParaRPr lang="en-US" sz="4300" dirty="0"/>
          </a:p>
        </p:txBody>
      </p:sp>
      <p:sp>
        <p:nvSpPr>
          <p:cNvPr id="5" name="Shape 1"/>
          <p:cNvSpPr/>
          <p:nvPr/>
        </p:nvSpPr>
        <p:spPr>
          <a:xfrm>
            <a:off x="1084183" y="1623417"/>
            <a:ext cx="30480" cy="5999559"/>
          </a:xfrm>
          <a:prstGeom prst="roundRect">
            <a:avLst>
              <a:gd name="adj" fmla="val 649326"/>
            </a:avLst>
          </a:prstGeom>
          <a:solidFill>
            <a:srgbClr val="FFFFFF">
              <a:alpha val="24000"/>
            </a:srgbClr>
          </a:solidFill>
          <a:ln/>
        </p:spPr>
        <p:txBody>
          <a:bodyPr/>
          <a:lstStyle/>
          <a:p>
            <a:endParaRPr lang="en-US"/>
          </a:p>
        </p:txBody>
      </p:sp>
      <p:sp>
        <p:nvSpPr>
          <p:cNvPr id="6" name="Shape 2"/>
          <p:cNvSpPr/>
          <p:nvPr/>
        </p:nvSpPr>
        <p:spPr>
          <a:xfrm>
            <a:off x="1316295" y="2102763"/>
            <a:ext cx="769620" cy="30480"/>
          </a:xfrm>
          <a:prstGeom prst="roundRect">
            <a:avLst>
              <a:gd name="adj" fmla="val 649326"/>
            </a:avLst>
          </a:prstGeom>
          <a:solidFill>
            <a:srgbClr val="FC8337"/>
          </a:solidFill>
          <a:ln/>
        </p:spPr>
        <p:txBody>
          <a:bodyPr/>
          <a:lstStyle/>
          <a:p>
            <a:endParaRPr lang="en-US"/>
          </a:p>
        </p:txBody>
      </p:sp>
      <p:sp>
        <p:nvSpPr>
          <p:cNvPr id="7" name="Shape 3"/>
          <p:cNvSpPr/>
          <p:nvPr/>
        </p:nvSpPr>
        <p:spPr>
          <a:xfrm>
            <a:off x="852071" y="1870710"/>
            <a:ext cx="494705" cy="494705"/>
          </a:xfrm>
          <a:prstGeom prst="roundRect">
            <a:avLst>
              <a:gd name="adj" fmla="val 40007"/>
            </a:avLst>
          </a:prstGeom>
          <a:solidFill>
            <a:srgbClr val="030303"/>
          </a:solidFill>
          <a:ln w="22860">
            <a:solidFill>
              <a:srgbClr val="FC8337"/>
            </a:solidFill>
            <a:prstDash val="solid"/>
          </a:ln>
        </p:spPr>
        <p:txBody>
          <a:bodyPr/>
          <a:lstStyle/>
          <a:p>
            <a:endParaRPr lang="en-US"/>
          </a:p>
        </p:txBody>
      </p:sp>
      <p:sp>
        <p:nvSpPr>
          <p:cNvPr id="8" name="Text 4"/>
          <p:cNvSpPr/>
          <p:nvPr/>
        </p:nvSpPr>
        <p:spPr>
          <a:xfrm>
            <a:off x="1036260" y="1953101"/>
            <a:ext cx="126325" cy="329803"/>
          </a:xfrm>
          <a:prstGeom prst="rect">
            <a:avLst/>
          </a:prstGeom>
          <a:noFill/>
          <a:ln/>
        </p:spPr>
        <p:txBody>
          <a:bodyPr wrap="none" lIns="0" tIns="0" rIns="0" bIns="0" rtlCol="0" anchor="t"/>
          <a:lstStyle/>
          <a:p>
            <a:pPr marL="0" indent="0" algn="ctr">
              <a:lnSpc>
                <a:spcPts val="2550"/>
              </a:lnSpc>
              <a:buNone/>
            </a:pPr>
            <a:r>
              <a:rPr lang="en-US" sz="2550" dirty="0">
                <a:solidFill>
                  <a:srgbClr val="E5E0DF"/>
                </a:solidFill>
                <a:latin typeface="Saira Medium" pitchFamily="34" charset="0"/>
                <a:ea typeface="Saira Medium" pitchFamily="34" charset="-122"/>
                <a:cs typeface="Saira Medium" pitchFamily="34" charset="-120"/>
              </a:rPr>
              <a:t>1</a:t>
            </a:r>
            <a:endParaRPr lang="en-US" sz="2550" dirty="0"/>
          </a:p>
        </p:txBody>
      </p:sp>
      <p:sp>
        <p:nvSpPr>
          <p:cNvPr id="9" name="Text 5"/>
          <p:cNvSpPr/>
          <p:nvPr/>
        </p:nvSpPr>
        <p:spPr>
          <a:xfrm>
            <a:off x="2308860" y="1843207"/>
            <a:ext cx="3214568" cy="343614"/>
          </a:xfrm>
          <a:prstGeom prst="rect">
            <a:avLst/>
          </a:prstGeom>
          <a:noFill/>
          <a:ln/>
        </p:spPr>
        <p:txBody>
          <a:bodyPr wrap="none" lIns="0" tIns="0" rIns="0" bIns="0" rtlCol="0" anchor="t"/>
          <a:lstStyle/>
          <a:p>
            <a:pPr marL="0" indent="0" algn="l">
              <a:lnSpc>
                <a:spcPts val="2700"/>
              </a:lnSpc>
              <a:buNone/>
            </a:pPr>
            <a:r>
              <a:rPr lang="en-US" sz="2150" dirty="0">
                <a:solidFill>
                  <a:srgbClr val="E5E0DF"/>
                </a:solidFill>
                <a:latin typeface="Saira Medium" pitchFamily="34" charset="0"/>
                <a:ea typeface="Saira Medium" pitchFamily="34" charset="-122"/>
                <a:cs typeface="Saira Medium" pitchFamily="34" charset="-120"/>
              </a:rPr>
              <a:t>Hierarchical Organization</a:t>
            </a:r>
            <a:endParaRPr lang="en-US" sz="2150" dirty="0"/>
          </a:p>
        </p:txBody>
      </p:sp>
      <p:sp>
        <p:nvSpPr>
          <p:cNvPr id="10" name="Text 6"/>
          <p:cNvSpPr/>
          <p:nvPr/>
        </p:nvSpPr>
        <p:spPr>
          <a:xfrm>
            <a:off x="2308860" y="2318742"/>
            <a:ext cx="6065520" cy="1055489"/>
          </a:xfrm>
          <a:prstGeom prst="rect">
            <a:avLst/>
          </a:prstGeom>
          <a:noFill/>
          <a:ln/>
        </p:spPr>
        <p:txBody>
          <a:bodyPr wrap="square" lIns="0" tIns="0" rIns="0" bIns="0" rtlCol="0" anchor="t"/>
          <a:lstStyle/>
          <a:p>
            <a:pPr marL="0" indent="0" algn="l">
              <a:lnSpc>
                <a:spcPts val="2750"/>
              </a:lnSpc>
              <a:buNone/>
            </a:pPr>
            <a:r>
              <a:rPr lang="en-US" sz="1700" dirty="0">
                <a:solidFill>
                  <a:srgbClr val="E5E0DF"/>
                </a:solidFill>
                <a:latin typeface="Roboto" pitchFamily="34" charset="0"/>
                <a:ea typeface="Roboto" pitchFamily="34" charset="-122"/>
                <a:cs typeface="Roboto" pitchFamily="34" charset="-120"/>
              </a:rPr>
              <a:t>Files are organized into a tree-like structure, with directories nested within each other. This provides a logical way to group related files together.</a:t>
            </a:r>
            <a:endParaRPr lang="en-US" sz="1700" dirty="0"/>
          </a:p>
        </p:txBody>
      </p:sp>
      <p:sp>
        <p:nvSpPr>
          <p:cNvPr id="11" name="Shape 7"/>
          <p:cNvSpPr/>
          <p:nvPr/>
        </p:nvSpPr>
        <p:spPr>
          <a:xfrm>
            <a:off x="1316295" y="4293156"/>
            <a:ext cx="769620" cy="30480"/>
          </a:xfrm>
          <a:prstGeom prst="roundRect">
            <a:avLst>
              <a:gd name="adj" fmla="val 649326"/>
            </a:avLst>
          </a:prstGeom>
          <a:solidFill>
            <a:srgbClr val="FC8337"/>
          </a:solidFill>
          <a:ln/>
        </p:spPr>
        <p:txBody>
          <a:bodyPr/>
          <a:lstStyle/>
          <a:p>
            <a:endParaRPr lang="en-US"/>
          </a:p>
        </p:txBody>
      </p:sp>
      <p:sp>
        <p:nvSpPr>
          <p:cNvPr id="12" name="Shape 8"/>
          <p:cNvSpPr/>
          <p:nvPr/>
        </p:nvSpPr>
        <p:spPr>
          <a:xfrm>
            <a:off x="852071" y="4061103"/>
            <a:ext cx="494705" cy="494705"/>
          </a:xfrm>
          <a:prstGeom prst="roundRect">
            <a:avLst>
              <a:gd name="adj" fmla="val 40007"/>
            </a:avLst>
          </a:prstGeom>
          <a:solidFill>
            <a:srgbClr val="030303"/>
          </a:solidFill>
          <a:ln w="22860">
            <a:solidFill>
              <a:srgbClr val="FC8337"/>
            </a:solidFill>
            <a:prstDash val="solid"/>
          </a:ln>
        </p:spPr>
        <p:txBody>
          <a:bodyPr/>
          <a:lstStyle/>
          <a:p>
            <a:endParaRPr lang="en-US"/>
          </a:p>
        </p:txBody>
      </p:sp>
      <p:sp>
        <p:nvSpPr>
          <p:cNvPr id="13" name="Text 9"/>
          <p:cNvSpPr/>
          <p:nvPr/>
        </p:nvSpPr>
        <p:spPr>
          <a:xfrm>
            <a:off x="998637" y="4143494"/>
            <a:ext cx="201454" cy="329803"/>
          </a:xfrm>
          <a:prstGeom prst="rect">
            <a:avLst/>
          </a:prstGeom>
          <a:noFill/>
          <a:ln/>
        </p:spPr>
        <p:txBody>
          <a:bodyPr wrap="none" lIns="0" tIns="0" rIns="0" bIns="0" rtlCol="0" anchor="t"/>
          <a:lstStyle/>
          <a:p>
            <a:pPr marL="0" indent="0" algn="ctr">
              <a:lnSpc>
                <a:spcPts val="2550"/>
              </a:lnSpc>
              <a:buNone/>
            </a:pPr>
            <a:r>
              <a:rPr lang="en-US" sz="2550" dirty="0">
                <a:solidFill>
                  <a:srgbClr val="E5E0DF"/>
                </a:solidFill>
                <a:latin typeface="Saira Medium" pitchFamily="34" charset="0"/>
                <a:ea typeface="Saira Medium" pitchFamily="34" charset="-122"/>
                <a:cs typeface="Saira Medium" pitchFamily="34" charset="-120"/>
              </a:rPr>
              <a:t>2</a:t>
            </a:r>
            <a:endParaRPr lang="en-US" sz="2550" dirty="0"/>
          </a:p>
        </p:txBody>
      </p:sp>
      <p:sp>
        <p:nvSpPr>
          <p:cNvPr id="14" name="Text 10"/>
          <p:cNvSpPr/>
          <p:nvPr/>
        </p:nvSpPr>
        <p:spPr>
          <a:xfrm>
            <a:off x="2308860" y="4033599"/>
            <a:ext cx="2748796" cy="343614"/>
          </a:xfrm>
          <a:prstGeom prst="rect">
            <a:avLst/>
          </a:prstGeom>
          <a:noFill/>
          <a:ln/>
        </p:spPr>
        <p:txBody>
          <a:bodyPr wrap="none" lIns="0" tIns="0" rIns="0" bIns="0" rtlCol="0" anchor="t"/>
          <a:lstStyle/>
          <a:p>
            <a:pPr marL="0" indent="0" algn="l">
              <a:lnSpc>
                <a:spcPts val="2700"/>
              </a:lnSpc>
              <a:buNone/>
            </a:pPr>
            <a:r>
              <a:rPr lang="en-US" sz="2150" dirty="0">
                <a:solidFill>
                  <a:srgbClr val="E5E0DF"/>
                </a:solidFill>
                <a:latin typeface="Saira Medium" pitchFamily="34" charset="0"/>
                <a:ea typeface="Saira Medium" pitchFamily="34" charset="-122"/>
                <a:cs typeface="Saira Medium" pitchFamily="34" charset="-120"/>
              </a:rPr>
              <a:t>Improved Navigation</a:t>
            </a:r>
            <a:endParaRPr lang="en-US" sz="2150" dirty="0"/>
          </a:p>
        </p:txBody>
      </p:sp>
      <p:sp>
        <p:nvSpPr>
          <p:cNvPr id="15" name="Text 11"/>
          <p:cNvSpPr/>
          <p:nvPr/>
        </p:nvSpPr>
        <p:spPr>
          <a:xfrm>
            <a:off x="2308860" y="4509135"/>
            <a:ext cx="6065520" cy="703659"/>
          </a:xfrm>
          <a:prstGeom prst="rect">
            <a:avLst/>
          </a:prstGeom>
          <a:noFill/>
          <a:ln/>
        </p:spPr>
        <p:txBody>
          <a:bodyPr wrap="square" lIns="0" tIns="0" rIns="0" bIns="0" rtlCol="0" anchor="t"/>
          <a:lstStyle/>
          <a:p>
            <a:pPr marL="0" indent="0" algn="l">
              <a:lnSpc>
                <a:spcPts val="2750"/>
              </a:lnSpc>
              <a:buNone/>
            </a:pPr>
            <a:r>
              <a:rPr lang="en-US" sz="1700" dirty="0">
                <a:solidFill>
                  <a:srgbClr val="E5E0DF"/>
                </a:solidFill>
                <a:latin typeface="Roboto" pitchFamily="34" charset="0"/>
                <a:ea typeface="Roboto" pitchFamily="34" charset="-122"/>
                <a:cs typeface="Roboto" pitchFamily="34" charset="-120"/>
              </a:rPr>
              <a:t>This structure allows for easy navigation and location of files, as they are organized by category and sub-categories.</a:t>
            </a:r>
            <a:endParaRPr lang="en-US" sz="1700" dirty="0"/>
          </a:p>
        </p:txBody>
      </p:sp>
      <p:sp>
        <p:nvSpPr>
          <p:cNvPr id="16" name="Shape 12"/>
          <p:cNvSpPr/>
          <p:nvPr/>
        </p:nvSpPr>
        <p:spPr>
          <a:xfrm>
            <a:off x="1316295" y="6131719"/>
            <a:ext cx="769620" cy="30480"/>
          </a:xfrm>
          <a:prstGeom prst="roundRect">
            <a:avLst>
              <a:gd name="adj" fmla="val 649326"/>
            </a:avLst>
          </a:prstGeom>
          <a:solidFill>
            <a:srgbClr val="FC8337"/>
          </a:solidFill>
          <a:ln/>
        </p:spPr>
        <p:txBody>
          <a:bodyPr/>
          <a:lstStyle/>
          <a:p>
            <a:endParaRPr lang="en-US"/>
          </a:p>
        </p:txBody>
      </p:sp>
      <p:sp>
        <p:nvSpPr>
          <p:cNvPr id="17" name="Shape 13"/>
          <p:cNvSpPr/>
          <p:nvPr/>
        </p:nvSpPr>
        <p:spPr>
          <a:xfrm>
            <a:off x="852071" y="5899666"/>
            <a:ext cx="494705" cy="494705"/>
          </a:xfrm>
          <a:prstGeom prst="roundRect">
            <a:avLst>
              <a:gd name="adj" fmla="val 40007"/>
            </a:avLst>
          </a:prstGeom>
          <a:solidFill>
            <a:srgbClr val="030303"/>
          </a:solidFill>
          <a:ln w="22860">
            <a:solidFill>
              <a:srgbClr val="FC8337"/>
            </a:solidFill>
            <a:prstDash val="solid"/>
          </a:ln>
        </p:spPr>
        <p:txBody>
          <a:bodyPr/>
          <a:lstStyle/>
          <a:p>
            <a:endParaRPr lang="en-US"/>
          </a:p>
        </p:txBody>
      </p:sp>
      <p:sp>
        <p:nvSpPr>
          <p:cNvPr id="18" name="Text 14"/>
          <p:cNvSpPr/>
          <p:nvPr/>
        </p:nvSpPr>
        <p:spPr>
          <a:xfrm>
            <a:off x="999827" y="5982057"/>
            <a:ext cx="199192" cy="329803"/>
          </a:xfrm>
          <a:prstGeom prst="rect">
            <a:avLst/>
          </a:prstGeom>
          <a:noFill/>
          <a:ln/>
        </p:spPr>
        <p:txBody>
          <a:bodyPr wrap="none" lIns="0" tIns="0" rIns="0" bIns="0" rtlCol="0" anchor="t"/>
          <a:lstStyle/>
          <a:p>
            <a:pPr marL="0" indent="0" algn="ctr">
              <a:lnSpc>
                <a:spcPts val="2550"/>
              </a:lnSpc>
              <a:buNone/>
            </a:pPr>
            <a:r>
              <a:rPr lang="en-US" sz="2550" dirty="0">
                <a:solidFill>
                  <a:srgbClr val="E5E0DF"/>
                </a:solidFill>
                <a:latin typeface="Saira Medium" pitchFamily="34" charset="0"/>
                <a:ea typeface="Saira Medium" pitchFamily="34" charset="-122"/>
                <a:cs typeface="Saira Medium" pitchFamily="34" charset="-120"/>
              </a:rPr>
              <a:t>3</a:t>
            </a:r>
            <a:endParaRPr lang="en-US" sz="2550" dirty="0"/>
          </a:p>
        </p:txBody>
      </p:sp>
      <p:sp>
        <p:nvSpPr>
          <p:cNvPr id="19" name="Text 15"/>
          <p:cNvSpPr/>
          <p:nvPr/>
        </p:nvSpPr>
        <p:spPr>
          <a:xfrm>
            <a:off x="2308860" y="5872163"/>
            <a:ext cx="2748796" cy="343614"/>
          </a:xfrm>
          <a:prstGeom prst="rect">
            <a:avLst/>
          </a:prstGeom>
          <a:noFill/>
          <a:ln/>
        </p:spPr>
        <p:txBody>
          <a:bodyPr wrap="none" lIns="0" tIns="0" rIns="0" bIns="0" rtlCol="0" anchor="t"/>
          <a:lstStyle/>
          <a:p>
            <a:pPr marL="0" indent="0" algn="l">
              <a:lnSpc>
                <a:spcPts val="2700"/>
              </a:lnSpc>
              <a:buNone/>
            </a:pPr>
            <a:r>
              <a:rPr lang="en-US" sz="2150" dirty="0">
                <a:solidFill>
                  <a:srgbClr val="E5E0DF"/>
                </a:solidFill>
                <a:latin typeface="Saira Medium" pitchFamily="34" charset="0"/>
                <a:ea typeface="Saira Medium" pitchFamily="34" charset="-122"/>
                <a:cs typeface="Saira Medium" pitchFamily="34" charset="-120"/>
              </a:rPr>
              <a:t>Enhanced Scalability</a:t>
            </a:r>
            <a:endParaRPr lang="en-US" sz="2150" dirty="0"/>
          </a:p>
        </p:txBody>
      </p:sp>
      <p:sp>
        <p:nvSpPr>
          <p:cNvPr id="20" name="Text 16"/>
          <p:cNvSpPr/>
          <p:nvPr/>
        </p:nvSpPr>
        <p:spPr>
          <a:xfrm>
            <a:off x="2308860" y="6347698"/>
            <a:ext cx="6065520" cy="1055489"/>
          </a:xfrm>
          <a:prstGeom prst="rect">
            <a:avLst/>
          </a:prstGeom>
          <a:noFill/>
          <a:ln/>
        </p:spPr>
        <p:txBody>
          <a:bodyPr wrap="square" lIns="0" tIns="0" rIns="0" bIns="0" rtlCol="0" anchor="t"/>
          <a:lstStyle/>
          <a:p>
            <a:pPr marL="0" indent="0" algn="l">
              <a:lnSpc>
                <a:spcPts val="2750"/>
              </a:lnSpc>
              <a:buNone/>
            </a:pPr>
            <a:r>
              <a:rPr lang="en-US" sz="1700" dirty="0">
                <a:solidFill>
                  <a:srgbClr val="E5E0DF"/>
                </a:solidFill>
                <a:latin typeface="Roboto" pitchFamily="34" charset="0"/>
                <a:ea typeface="Roboto" pitchFamily="34" charset="-122"/>
                <a:cs typeface="Roboto" pitchFamily="34" charset="-120"/>
              </a:rPr>
              <a:t>This hierarchical arrangement effectively handles large datasets, ensuring efficient management of large numbers of files.</a:t>
            </a:r>
            <a:endParaRPr lang="en-US" sz="1700" dirty="0"/>
          </a:p>
        </p:txBody>
      </p:sp>
      <p:pic>
        <p:nvPicPr>
          <p:cNvPr id="22" name="Picture 21" descr="A diagram of a diagram&#10;&#10;Description automatically generated">
            <a:extLst>
              <a:ext uri="{FF2B5EF4-FFF2-40B4-BE49-F238E27FC236}">
                <a16:creationId xmlns:a16="http://schemas.microsoft.com/office/drawing/2014/main" id="{85145BA9-7BE1-D0EC-8FC1-8DDAD4A99495}"/>
              </a:ext>
            </a:extLst>
          </p:cNvPr>
          <p:cNvPicPr>
            <a:picLocks noChangeAspect="1"/>
          </p:cNvPicPr>
          <p:nvPr/>
        </p:nvPicPr>
        <p:blipFill>
          <a:blip r:embed="rId4"/>
          <a:stretch>
            <a:fillRect/>
          </a:stretch>
        </p:blipFill>
        <p:spPr>
          <a:xfrm>
            <a:off x="9336464" y="1895475"/>
            <a:ext cx="5065336" cy="44386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4" name="Text 0"/>
          <p:cNvSpPr/>
          <p:nvPr/>
        </p:nvSpPr>
        <p:spPr>
          <a:xfrm>
            <a:off x="793790" y="1398389"/>
            <a:ext cx="6493073"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Acyclic Graph Directories</a:t>
            </a:r>
            <a:endParaRPr lang="en-US" sz="4450" dirty="0"/>
          </a:p>
        </p:txBody>
      </p:sp>
      <p:sp>
        <p:nvSpPr>
          <p:cNvPr id="5" name="Shape 1"/>
          <p:cNvSpPr/>
          <p:nvPr/>
        </p:nvSpPr>
        <p:spPr>
          <a:xfrm>
            <a:off x="793790" y="2447330"/>
            <a:ext cx="3664863" cy="2441377"/>
          </a:xfrm>
          <a:prstGeom prst="roundRect">
            <a:avLst>
              <a:gd name="adj" fmla="val 8362"/>
            </a:avLst>
          </a:prstGeom>
          <a:solidFill>
            <a:srgbClr val="030303"/>
          </a:solidFill>
          <a:ln w="22860">
            <a:solidFill>
              <a:srgbClr val="FC8337"/>
            </a:solidFill>
            <a:prstDash val="solid"/>
          </a:ln>
        </p:spPr>
        <p:txBody>
          <a:bodyPr/>
          <a:lstStyle/>
          <a:p>
            <a:endParaRPr lang="en-US"/>
          </a:p>
        </p:txBody>
      </p:sp>
      <p:sp>
        <p:nvSpPr>
          <p:cNvPr id="6" name="Text 2"/>
          <p:cNvSpPr/>
          <p:nvPr/>
        </p:nvSpPr>
        <p:spPr>
          <a:xfrm>
            <a:off x="1043464" y="269700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Saira Medium" pitchFamily="34" charset="0"/>
                <a:ea typeface="Saira Medium" pitchFamily="34" charset="-122"/>
                <a:cs typeface="Saira Medium" pitchFamily="34" charset="-120"/>
              </a:rPr>
              <a:t>Flexible Organization</a:t>
            </a:r>
            <a:endParaRPr lang="en-US" sz="2200" dirty="0"/>
          </a:p>
        </p:txBody>
      </p:sp>
      <p:sp>
        <p:nvSpPr>
          <p:cNvPr id="7" name="Text 3"/>
          <p:cNvSpPr/>
          <p:nvPr/>
        </p:nvSpPr>
        <p:spPr>
          <a:xfrm>
            <a:off x="1043464" y="3187422"/>
            <a:ext cx="3165515" cy="1451610"/>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Allows for complex relationships between files, going beyond the limitations of hierarchical structures.</a:t>
            </a:r>
            <a:endParaRPr lang="en-US" sz="1750" dirty="0"/>
          </a:p>
        </p:txBody>
      </p:sp>
      <p:sp>
        <p:nvSpPr>
          <p:cNvPr id="8" name="Shape 4"/>
          <p:cNvSpPr/>
          <p:nvPr/>
        </p:nvSpPr>
        <p:spPr>
          <a:xfrm>
            <a:off x="4685467" y="2447330"/>
            <a:ext cx="3664863" cy="2441377"/>
          </a:xfrm>
          <a:prstGeom prst="roundRect">
            <a:avLst>
              <a:gd name="adj" fmla="val 8362"/>
            </a:avLst>
          </a:prstGeom>
          <a:solidFill>
            <a:srgbClr val="030303"/>
          </a:solidFill>
          <a:ln w="22860">
            <a:solidFill>
              <a:srgbClr val="FC8337"/>
            </a:solidFill>
            <a:prstDash val="solid"/>
          </a:ln>
        </p:spPr>
        <p:txBody>
          <a:bodyPr/>
          <a:lstStyle/>
          <a:p>
            <a:endParaRPr lang="en-US"/>
          </a:p>
        </p:txBody>
      </p:sp>
      <p:sp>
        <p:nvSpPr>
          <p:cNvPr id="9" name="Text 5"/>
          <p:cNvSpPr/>
          <p:nvPr/>
        </p:nvSpPr>
        <p:spPr>
          <a:xfrm>
            <a:off x="4935141" y="269700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Saira Medium" pitchFamily="34" charset="0"/>
                <a:ea typeface="Saira Medium" pitchFamily="34" charset="-122"/>
                <a:cs typeface="Saira Medium" pitchFamily="34" charset="-120"/>
              </a:rPr>
              <a:t>Efficient Access</a:t>
            </a:r>
            <a:endParaRPr lang="en-US" sz="2200" dirty="0"/>
          </a:p>
        </p:txBody>
      </p:sp>
      <p:sp>
        <p:nvSpPr>
          <p:cNvPr id="10" name="Text 6"/>
          <p:cNvSpPr/>
          <p:nvPr/>
        </p:nvSpPr>
        <p:spPr>
          <a:xfrm>
            <a:off x="4935141" y="3187422"/>
            <a:ext cx="3165515"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Enables faster access to files by allowing multiple paths to reach a specific file.</a:t>
            </a:r>
            <a:endParaRPr lang="en-US" sz="1750" dirty="0"/>
          </a:p>
        </p:txBody>
      </p:sp>
      <p:sp>
        <p:nvSpPr>
          <p:cNvPr id="11" name="Shape 7"/>
          <p:cNvSpPr/>
          <p:nvPr/>
        </p:nvSpPr>
        <p:spPr>
          <a:xfrm>
            <a:off x="793790" y="5115520"/>
            <a:ext cx="7556421" cy="1715572"/>
          </a:xfrm>
          <a:prstGeom prst="roundRect">
            <a:avLst>
              <a:gd name="adj" fmla="val 11900"/>
            </a:avLst>
          </a:prstGeom>
          <a:solidFill>
            <a:srgbClr val="030303"/>
          </a:solidFill>
          <a:ln w="22860">
            <a:solidFill>
              <a:srgbClr val="FC8337"/>
            </a:solidFill>
            <a:prstDash val="solid"/>
          </a:ln>
        </p:spPr>
        <p:txBody>
          <a:bodyPr/>
          <a:lstStyle/>
          <a:p>
            <a:endParaRPr lang="en-US"/>
          </a:p>
        </p:txBody>
      </p:sp>
      <p:sp>
        <p:nvSpPr>
          <p:cNvPr id="12" name="Text 8"/>
          <p:cNvSpPr/>
          <p:nvPr/>
        </p:nvSpPr>
        <p:spPr>
          <a:xfrm>
            <a:off x="1043464" y="536519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Saira Medium" pitchFamily="34" charset="0"/>
                <a:ea typeface="Saira Medium" pitchFamily="34" charset="-122"/>
                <a:cs typeface="Saira Medium" pitchFamily="34" charset="-120"/>
              </a:rPr>
              <a:t>Potential for Loops</a:t>
            </a:r>
            <a:endParaRPr lang="en-US" sz="2200" dirty="0"/>
          </a:p>
        </p:txBody>
      </p:sp>
      <p:sp>
        <p:nvSpPr>
          <p:cNvPr id="13" name="Text 9"/>
          <p:cNvSpPr/>
          <p:nvPr/>
        </p:nvSpPr>
        <p:spPr>
          <a:xfrm>
            <a:off x="1043464" y="5855613"/>
            <a:ext cx="7057073" cy="72580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While offering flexibility, it's crucial to prevent cycles, as they can lead to infinite loops and errors.</a:t>
            </a:r>
            <a:endParaRPr lang="en-US" sz="1750" dirty="0"/>
          </a:p>
        </p:txBody>
      </p:sp>
      <p:pic>
        <p:nvPicPr>
          <p:cNvPr id="15" name="Picture 14" descr="A diagram of a diagram&#10;&#10;Description automatically generated">
            <a:extLst>
              <a:ext uri="{FF2B5EF4-FFF2-40B4-BE49-F238E27FC236}">
                <a16:creationId xmlns:a16="http://schemas.microsoft.com/office/drawing/2014/main" id="{4B2C4E10-1FE7-9832-9C5B-08D8C62A2573}"/>
              </a:ext>
            </a:extLst>
          </p:cNvPr>
          <p:cNvPicPr>
            <a:picLocks noChangeAspect="1"/>
          </p:cNvPicPr>
          <p:nvPr/>
        </p:nvPicPr>
        <p:blipFill>
          <a:blip r:embed="rId4"/>
          <a:stretch>
            <a:fillRect/>
          </a:stretch>
        </p:blipFill>
        <p:spPr>
          <a:xfrm>
            <a:off x="9213573" y="1789043"/>
            <a:ext cx="5347253" cy="455212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87018" y="1516499"/>
            <a:ext cx="6828182"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General Graph Directories</a:t>
            </a:r>
            <a:endParaRPr lang="en-US" sz="4450" dirty="0"/>
          </a:p>
        </p:txBody>
      </p:sp>
      <p:pic>
        <p:nvPicPr>
          <p:cNvPr id="3" name="Image 0" descr="preencoded.png"/>
          <p:cNvPicPr>
            <a:picLocks noChangeAspect="1"/>
          </p:cNvPicPr>
          <p:nvPr/>
        </p:nvPicPr>
        <p:blipFill>
          <a:blip r:embed="rId3"/>
          <a:stretch>
            <a:fillRect/>
          </a:stretch>
        </p:blipFill>
        <p:spPr>
          <a:xfrm>
            <a:off x="2081784" y="2440885"/>
            <a:ext cx="2152055" cy="1306949"/>
          </a:xfrm>
          <a:prstGeom prst="rect">
            <a:avLst/>
          </a:prstGeom>
        </p:spPr>
      </p:pic>
      <p:sp>
        <p:nvSpPr>
          <p:cNvPr id="4" name="Text 1"/>
          <p:cNvSpPr/>
          <p:nvPr/>
        </p:nvSpPr>
        <p:spPr>
          <a:xfrm>
            <a:off x="3157811" y="3235913"/>
            <a:ext cx="108585" cy="453509"/>
          </a:xfrm>
          <a:prstGeom prst="rect">
            <a:avLst/>
          </a:prstGeom>
          <a:noFill/>
          <a:ln/>
        </p:spPr>
        <p:txBody>
          <a:bodyPr wrap="none" lIns="0" tIns="0" rIns="0" bIns="0" rtlCol="0" anchor="t"/>
          <a:lstStyle/>
          <a:p>
            <a:pPr marL="0" indent="0" algn="ctr">
              <a:lnSpc>
                <a:spcPts val="3550"/>
              </a:lnSpc>
              <a:buNone/>
            </a:pPr>
            <a:r>
              <a:rPr lang="en-US" sz="2200" dirty="0">
                <a:solidFill>
                  <a:srgbClr val="E5E0DF"/>
                </a:solidFill>
                <a:latin typeface="Saira Medium" pitchFamily="34" charset="0"/>
                <a:ea typeface="Saira Medium" pitchFamily="34" charset="-122"/>
                <a:cs typeface="Saira Medium" pitchFamily="34" charset="-120"/>
              </a:rPr>
              <a:t>1</a:t>
            </a:r>
            <a:endParaRPr lang="en-US" sz="2200" dirty="0"/>
          </a:p>
        </p:txBody>
      </p:sp>
      <p:sp>
        <p:nvSpPr>
          <p:cNvPr id="5" name="Text 2"/>
          <p:cNvSpPr/>
          <p:nvPr/>
        </p:nvSpPr>
        <p:spPr>
          <a:xfrm>
            <a:off x="4470976" y="2686314"/>
            <a:ext cx="3584377"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Unstructured Relationships</a:t>
            </a:r>
            <a:endParaRPr lang="en-US" sz="2200" dirty="0"/>
          </a:p>
        </p:txBody>
      </p:sp>
      <p:sp>
        <p:nvSpPr>
          <p:cNvPr id="6" name="Text 3"/>
          <p:cNvSpPr/>
          <p:nvPr/>
        </p:nvSpPr>
        <p:spPr>
          <a:xfrm>
            <a:off x="4671417" y="3402772"/>
            <a:ext cx="4175046"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Files can have multiple parent directories.</a:t>
            </a:r>
            <a:endParaRPr lang="en-US" sz="1750" dirty="0"/>
          </a:p>
        </p:txBody>
      </p:sp>
      <p:sp>
        <p:nvSpPr>
          <p:cNvPr id="7" name="Shape 4"/>
          <p:cNvSpPr/>
          <p:nvPr/>
        </p:nvSpPr>
        <p:spPr>
          <a:xfrm flipV="1">
            <a:off x="4470976" y="3863337"/>
            <a:ext cx="4891201" cy="45719"/>
          </a:xfrm>
          <a:prstGeom prst="roundRect">
            <a:avLst>
              <a:gd name="adj" fmla="val 1339536"/>
            </a:avLst>
          </a:prstGeom>
          <a:solidFill>
            <a:srgbClr val="FC8337"/>
          </a:solidFill>
          <a:ln/>
        </p:spPr>
        <p:txBody>
          <a:bodyPr/>
          <a:lstStyle/>
          <a:p>
            <a:endParaRPr lang="en-US"/>
          </a:p>
        </p:txBody>
      </p:sp>
      <p:pic>
        <p:nvPicPr>
          <p:cNvPr id="8" name="Image 1" descr="preencoded.png"/>
          <p:cNvPicPr>
            <a:picLocks noChangeAspect="1"/>
          </p:cNvPicPr>
          <p:nvPr/>
        </p:nvPicPr>
        <p:blipFill>
          <a:blip r:embed="rId4"/>
          <a:stretch>
            <a:fillRect/>
          </a:stretch>
        </p:blipFill>
        <p:spPr>
          <a:xfrm>
            <a:off x="1053108" y="3926458"/>
            <a:ext cx="4304109" cy="1306949"/>
          </a:xfrm>
          <a:prstGeom prst="rect">
            <a:avLst/>
          </a:prstGeom>
        </p:spPr>
      </p:pic>
      <p:sp>
        <p:nvSpPr>
          <p:cNvPr id="9" name="Text 5"/>
          <p:cNvSpPr/>
          <p:nvPr/>
        </p:nvSpPr>
        <p:spPr>
          <a:xfrm>
            <a:off x="3205162" y="4562554"/>
            <a:ext cx="173236" cy="453509"/>
          </a:xfrm>
          <a:prstGeom prst="rect">
            <a:avLst/>
          </a:prstGeom>
          <a:noFill/>
          <a:ln/>
        </p:spPr>
        <p:txBody>
          <a:bodyPr wrap="none" lIns="0" tIns="0" rIns="0" bIns="0" rtlCol="0" anchor="t"/>
          <a:lstStyle/>
          <a:p>
            <a:pPr marL="0" indent="0" algn="ctr">
              <a:lnSpc>
                <a:spcPts val="3550"/>
              </a:lnSpc>
              <a:buNone/>
            </a:pPr>
            <a:r>
              <a:rPr lang="en-US" sz="2200" dirty="0">
                <a:solidFill>
                  <a:srgbClr val="E5E0DF"/>
                </a:solidFill>
                <a:latin typeface="Saira Medium" pitchFamily="34" charset="0"/>
                <a:ea typeface="Saira Medium" pitchFamily="34" charset="-122"/>
                <a:cs typeface="Saira Medium" pitchFamily="34" charset="-120"/>
              </a:rPr>
              <a:t>2</a:t>
            </a:r>
            <a:endParaRPr lang="en-US" sz="2200" dirty="0"/>
          </a:p>
        </p:txBody>
      </p:sp>
      <p:sp>
        <p:nvSpPr>
          <p:cNvPr id="10" name="Text 6"/>
          <p:cNvSpPr/>
          <p:nvPr/>
        </p:nvSpPr>
        <p:spPr>
          <a:xfrm>
            <a:off x="5357217" y="4292198"/>
            <a:ext cx="2835235" cy="257409"/>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Acyclic Graph</a:t>
            </a:r>
            <a:endParaRPr lang="en-US" sz="2200" dirty="0"/>
          </a:p>
        </p:txBody>
      </p:sp>
      <p:sp>
        <p:nvSpPr>
          <p:cNvPr id="11" name="Text 7"/>
          <p:cNvSpPr/>
          <p:nvPr/>
        </p:nvSpPr>
        <p:spPr>
          <a:xfrm>
            <a:off x="5510927" y="4817859"/>
            <a:ext cx="3996690"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No cycles, ensuring efficient navigation.</a:t>
            </a:r>
            <a:endParaRPr lang="en-US" sz="1750" dirty="0"/>
          </a:p>
        </p:txBody>
      </p:sp>
      <p:sp>
        <p:nvSpPr>
          <p:cNvPr id="12" name="Shape 8"/>
          <p:cNvSpPr/>
          <p:nvPr/>
        </p:nvSpPr>
        <p:spPr>
          <a:xfrm flipV="1">
            <a:off x="5507791" y="5338272"/>
            <a:ext cx="4304109" cy="45719"/>
          </a:xfrm>
          <a:prstGeom prst="roundRect">
            <a:avLst>
              <a:gd name="adj" fmla="val 1339536"/>
            </a:avLst>
          </a:prstGeom>
          <a:solidFill>
            <a:srgbClr val="FC8337"/>
          </a:solidFill>
          <a:ln/>
        </p:spPr>
        <p:txBody>
          <a:bodyPr/>
          <a:lstStyle/>
          <a:p>
            <a:endParaRPr lang="en-US"/>
          </a:p>
        </p:txBody>
      </p:sp>
      <p:pic>
        <p:nvPicPr>
          <p:cNvPr id="13" name="Image 2" descr="preencoded.png"/>
          <p:cNvPicPr>
            <a:picLocks noChangeAspect="1"/>
          </p:cNvPicPr>
          <p:nvPr/>
        </p:nvPicPr>
        <p:blipFill>
          <a:blip r:embed="rId5"/>
          <a:stretch>
            <a:fillRect/>
          </a:stretch>
        </p:blipFill>
        <p:spPr>
          <a:xfrm>
            <a:off x="0" y="5449014"/>
            <a:ext cx="6456164" cy="1306949"/>
          </a:xfrm>
          <a:prstGeom prst="rect">
            <a:avLst/>
          </a:prstGeom>
        </p:spPr>
      </p:pic>
      <p:sp>
        <p:nvSpPr>
          <p:cNvPr id="14" name="Text 9"/>
          <p:cNvSpPr/>
          <p:nvPr/>
        </p:nvSpPr>
        <p:spPr>
          <a:xfrm>
            <a:off x="3374709" y="6059626"/>
            <a:ext cx="171212" cy="453509"/>
          </a:xfrm>
          <a:prstGeom prst="rect">
            <a:avLst/>
          </a:prstGeom>
          <a:noFill/>
          <a:ln/>
        </p:spPr>
        <p:txBody>
          <a:bodyPr wrap="none" lIns="0" tIns="0" rIns="0" bIns="0" rtlCol="0" anchor="t"/>
          <a:lstStyle/>
          <a:p>
            <a:pPr marL="0" indent="0" algn="ctr">
              <a:lnSpc>
                <a:spcPts val="3550"/>
              </a:lnSpc>
              <a:buNone/>
            </a:pPr>
            <a:r>
              <a:rPr lang="en-US" sz="2200" dirty="0">
                <a:solidFill>
                  <a:srgbClr val="E5E0DF"/>
                </a:solidFill>
                <a:latin typeface="Saira Medium" pitchFamily="34" charset="0"/>
                <a:ea typeface="Saira Medium" pitchFamily="34" charset="-122"/>
                <a:cs typeface="Saira Medium" pitchFamily="34" charset="-120"/>
              </a:rPr>
              <a:t>3</a:t>
            </a:r>
            <a:endParaRPr lang="en-US" sz="2200" dirty="0"/>
          </a:p>
        </p:txBody>
      </p:sp>
      <p:sp>
        <p:nvSpPr>
          <p:cNvPr id="15" name="Text 10"/>
          <p:cNvSpPr/>
          <p:nvPr/>
        </p:nvSpPr>
        <p:spPr>
          <a:xfrm>
            <a:off x="6263164" y="566285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Tree Structure</a:t>
            </a:r>
            <a:endParaRPr lang="en-US" sz="2200" dirty="0"/>
          </a:p>
        </p:txBody>
      </p:sp>
      <p:sp>
        <p:nvSpPr>
          <p:cNvPr id="16" name="Text 11"/>
          <p:cNvSpPr/>
          <p:nvPr/>
        </p:nvSpPr>
        <p:spPr>
          <a:xfrm>
            <a:off x="6188156" y="6163597"/>
            <a:ext cx="3972163"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Hierarchical organization, single parent.</a:t>
            </a:r>
            <a:endParaRPr lang="en-US" sz="1750" dirty="0"/>
          </a:p>
        </p:txBody>
      </p:sp>
      <p:pic>
        <p:nvPicPr>
          <p:cNvPr id="18" name="Picture 17" descr="A diagram of a system&#10;&#10;Description automatically generated">
            <a:extLst>
              <a:ext uri="{FF2B5EF4-FFF2-40B4-BE49-F238E27FC236}">
                <a16:creationId xmlns:a16="http://schemas.microsoft.com/office/drawing/2014/main" id="{DAC102C7-02E5-F3BB-659D-5DCDE120B341}"/>
              </a:ext>
            </a:extLst>
          </p:cNvPr>
          <p:cNvPicPr>
            <a:picLocks noChangeAspect="1"/>
          </p:cNvPicPr>
          <p:nvPr/>
        </p:nvPicPr>
        <p:blipFill>
          <a:blip r:embed="rId6"/>
          <a:stretch>
            <a:fillRect/>
          </a:stretch>
        </p:blipFill>
        <p:spPr>
          <a:xfrm>
            <a:off x="10160319" y="278296"/>
            <a:ext cx="4326223" cy="77863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70334" y="605433"/>
            <a:ext cx="7603331" cy="1375648"/>
          </a:xfrm>
          <a:prstGeom prst="rect">
            <a:avLst/>
          </a:prstGeom>
          <a:noFill/>
          <a:ln/>
        </p:spPr>
        <p:txBody>
          <a:bodyPr wrap="square" lIns="0" tIns="0" rIns="0" bIns="0" rtlCol="0" anchor="t"/>
          <a:lstStyle/>
          <a:p>
            <a:pPr marL="0" indent="0">
              <a:lnSpc>
                <a:spcPts val="5400"/>
              </a:lnSpc>
              <a:buNone/>
            </a:pPr>
            <a:r>
              <a:rPr lang="en-US" sz="4300" dirty="0">
                <a:solidFill>
                  <a:srgbClr val="FFFFFF"/>
                </a:solidFill>
                <a:latin typeface="Saira Medium" pitchFamily="34" charset="0"/>
                <a:ea typeface="Saira Medium" pitchFamily="34" charset="-122"/>
                <a:cs typeface="Saira Medium" pitchFamily="34" charset="-120"/>
              </a:rPr>
              <a:t>Challenges in File System Design</a:t>
            </a:r>
            <a:endParaRPr lang="en-US" sz="4300" dirty="0"/>
          </a:p>
        </p:txBody>
      </p:sp>
      <p:sp>
        <p:nvSpPr>
          <p:cNvPr id="4" name="Shape 1"/>
          <p:cNvSpPr/>
          <p:nvPr/>
        </p:nvSpPr>
        <p:spPr>
          <a:xfrm>
            <a:off x="770334" y="2311122"/>
            <a:ext cx="3691652" cy="2370415"/>
          </a:xfrm>
          <a:prstGeom prst="roundRect">
            <a:avLst>
              <a:gd name="adj" fmla="val 8357"/>
            </a:avLst>
          </a:prstGeom>
          <a:solidFill>
            <a:srgbClr val="030303"/>
          </a:solidFill>
          <a:ln w="22860">
            <a:solidFill>
              <a:srgbClr val="FC8337"/>
            </a:solidFill>
            <a:prstDash val="solid"/>
          </a:ln>
        </p:spPr>
        <p:txBody>
          <a:bodyPr/>
          <a:lstStyle/>
          <a:p>
            <a:endParaRPr lang="en-US"/>
          </a:p>
        </p:txBody>
      </p:sp>
      <p:sp>
        <p:nvSpPr>
          <p:cNvPr id="5" name="Text 2"/>
          <p:cNvSpPr/>
          <p:nvPr/>
        </p:nvSpPr>
        <p:spPr>
          <a:xfrm>
            <a:off x="1013222" y="2554010"/>
            <a:ext cx="2751177" cy="343853"/>
          </a:xfrm>
          <a:prstGeom prst="rect">
            <a:avLst/>
          </a:prstGeom>
          <a:noFill/>
          <a:ln/>
        </p:spPr>
        <p:txBody>
          <a:bodyPr wrap="none" lIns="0" tIns="0" rIns="0" bIns="0" rtlCol="0" anchor="t"/>
          <a:lstStyle/>
          <a:p>
            <a:pPr marL="0" indent="0">
              <a:lnSpc>
                <a:spcPts val="2700"/>
              </a:lnSpc>
              <a:buNone/>
            </a:pPr>
            <a:r>
              <a:rPr lang="en-US" sz="2150" dirty="0">
                <a:solidFill>
                  <a:srgbClr val="E5E0DF"/>
                </a:solidFill>
                <a:latin typeface="Saira Medium" pitchFamily="34" charset="0"/>
                <a:ea typeface="Saira Medium" pitchFamily="34" charset="-122"/>
                <a:cs typeface="Saira Medium" pitchFamily="34" charset="-120"/>
              </a:rPr>
              <a:t>Security</a:t>
            </a:r>
            <a:endParaRPr lang="en-US" sz="2150" dirty="0"/>
          </a:p>
        </p:txBody>
      </p:sp>
      <p:sp>
        <p:nvSpPr>
          <p:cNvPr id="6" name="Text 3"/>
          <p:cNvSpPr/>
          <p:nvPr/>
        </p:nvSpPr>
        <p:spPr>
          <a:xfrm>
            <a:off x="1013222" y="3029902"/>
            <a:ext cx="3205877" cy="1408748"/>
          </a:xfrm>
          <a:prstGeom prst="rect">
            <a:avLst/>
          </a:prstGeom>
          <a:noFill/>
          <a:ln/>
        </p:spPr>
        <p:txBody>
          <a:bodyPr wrap="square" lIns="0" tIns="0" rIns="0" bIns="0" rtlCol="0" anchor="t"/>
          <a:lstStyle/>
          <a:p>
            <a:pPr marL="0" indent="0">
              <a:lnSpc>
                <a:spcPts val="2750"/>
              </a:lnSpc>
              <a:buNone/>
            </a:pPr>
            <a:r>
              <a:rPr lang="en-US" sz="1700" dirty="0">
                <a:solidFill>
                  <a:srgbClr val="E5E0DF"/>
                </a:solidFill>
                <a:latin typeface="Roboto" pitchFamily="34" charset="0"/>
                <a:ea typeface="Roboto" pitchFamily="34" charset="-122"/>
                <a:cs typeface="Roboto" pitchFamily="34" charset="-120"/>
              </a:rPr>
              <a:t>Protecting files from unauthorized access, modification, or deletion is crucial.</a:t>
            </a:r>
            <a:endParaRPr lang="en-US" sz="1700" dirty="0"/>
          </a:p>
        </p:txBody>
      </p:sp>
      <p:sp>
        <p:nvSpPr>
          <p:cNvPr id="7" name="Shape 4"/>
          <p:cNvSpPr/>
          <p:nvPr/>
        </p:nvSpPr>
        <p:spPr>
          <a:xfrm>
            <a:off x="4682014" y="2311122"/>
            <a:ext cx="3691652" cy="2370415"/>
          </a:xfrm>
          <a:prstGeom prst="roundRect">
            <a:avLst>
              <a:gd name="adj" fmla="val 8357"/>
            </a:avLst>
          </a:prstGeom>
          <a:solidFill>
            <a:srgbClr val="030303"/>
          </a:solidFill>
          <a:ln w="22860">
            <a:solidFill>
              <a:srgbClr val="FC8337"/>
            </a:solidFill>
            <a:prstDash val="solid"/>
          </a:ln>
        </p:spPr>
        <p:txBody>
          <a:bodyPr/>
          <a:lstStyle/>
          <a:p>
            <a:endParaRPr lang="en-US"/>
          </a:p>
        </p:txBody>
      </p:sp>
      <p:sp>
        <p:nvSpPr>
          <p:cNvPr id="8" name="Text 5"/>
          <p:cNvSpPr/>
          <p:nvPr/>
        </p:nvSpPr>
        <p:spPr>
          <a:xfrm>
            <a:off x="4924901" y="2554010"/>
            <a:ext cx="2751177" cy="343853"/>
          </a:xfrm>
          <a:prstGeom prst="rect">
            <a:avLst/>
          </a:prstGeom>
          <a:noFill/>
          <a:ln/>
        </p:spPr>
        <p:txBody>
          <a:bodyPr wrap="none" lIns="0" tIns="0" rIns="0" bIns="0" rtlCol="0" anchor="t"/>
          <a:lstStyle/>
          <a:p>
            <a:pPr marL="0" indent="0">
              <a:lnSpc>
                <a:spcPts val="2700"/>
              </a:lnSpc>
              <a:buNone/>
            </a:pPr>
            <a:r>
              <a:rPr lang="en-US" sz="2150" dirty="0">
                <a:solidFill>
                  <a:srgbClr val="E5E0DF"/>
                </a:solidFill>
                <a:latin typeface="Saira Medium" pitchFamily="34" charset="0"/>
                <a:ea typeface="Saira Medium" pitchFamily="34" charset="-122"/>
                <a:cs typeface="Saira Medium" pitchFamily="34" charset="-120"/>
              </a:rPr>
              <a:t>Reliability</a:t>
            </a:r>
            <a:endParaRPr lang="en-US" sz="2150" dirty="0"/>
          </a:p>
        </p:txBody>
      </p:sp>
      <p:sp>
        <p:nvSpPr>
          <p:cNvPr id="9" name="Text 6"/>
          <p:cNvSpPr/>
          <p:nvPr/>
        </p:nvSpPr>
        <p:spPr>
          <a:xfrm>
            <a:off x="4924901" y="3029902"/>
            <a:ext cx="3205877" cy="1408748"/>
          </a:xfrm>
          <a:prstGeom prst="rect">
            <a:avLst/>
          </a:prstGeom>
          <a:noFill/>
          <a:ln/>
        </p:spPr>
        <p:txBody>
          <a:bodyPr wrap="square" lIns="0" tIns="0" rIns="0" bIns="0" rtlCol="0" anchor="t"/>
          <a:lstStyle/>
          <a:p>
            <a:pPr marL="0" indent="0">
              <a:lnSpc>
                <a:spcPts val="2750"/>
              </a:lnSpc>
              <a:buNone/>
            </a:pPr>
            <a:r>
              <a:rPr lang="en-US" sz="1700" dirty="0">
                <a:solidFill>
                  <a:srgbClr val="E5E0DF"/>
                </a:solidFill>
                <a:latin typeface="Roboto" pitchFamily="34" charset="0"/>
                <a:ea typeface="Roboto" pitchFamily="34" charset="-122"/>
                <a:cs typeface="Roboto" pitchFamily="34" charset="-120"/>
              </a:rPr>
              <a:t>Ensuring data integrity and availability, even in the face of errors or hardware failures, is paramount.</a:t>
            </a:r>
            <a:endParaRPr lang="en-US" sz="1700" dirty="0"/>
          </a:p>
        </p:txBody>
      </p:sp>
      <p:sp>
        <p:nvSpPr>
          <p:cNvPr id="10" name="Shape 7"/>
          <p:cNvSpPr/>
          <p:nvPr/>
        </p:nvSpPr>
        <p:spPr>
          <a:xfrm>
            <a:off x="770334" y="4901565"/>
            <a:ext cx="3691652" cy="2722602"/>
          </a:xfrm>
          <a:prstGeom prst="roundRect">
            <a:avLst>
              <a:gd name="adj" fmla="val 7276"/>
            </a:avLst>
          </a:prstGeom>
          <a:solidFill>
            <a:srgbClr val="030303"/>
          </a:solidFill>
          <a:ln w="22860">
            <a:solidFill>
              <a:srgbClr val="FC8337"/>
            </a:solidFill>
            <a:prstDash val="solid"/>
          </a:ln>
        </p:spPr>
        <p:txBody>
          <a:bodyPr/>
          <a:lstStyle/>
          <a:p>
            <a:endParaRPr lang="en-US"/>
          </a:p>
        </p:txBody>
      </p:sp>
      <p:sp>
        <p:nvSpPr>
          <p:cNvPr id="11" name="Text 8"/>
          <p:cNvSpPr/>
          <p:nvPr/>
        </p:nvSpPr>
        <p:spPr>
          <a:xfrm>
            <a:off x="1013222" y="5144453"/>
            <a:ext cx="2751177" cy="343853"/>
          </a:xfrm>
          <a:prstGeom prst="rect">
            <a:avLst/>
          </a:prstGeom>
          <a:noFill/>
          <a:ln/>
        </p:spPr>
        <p:txBody>
          <a:bodyPr wrap="none" lIns="0" tIns="0" rIns="0" bIns="0" rtlCol="0" anchor="t"/>
          <a:lstStyle/>
          <a:p>
            <a:pPr marL="0" indent="0">
              <a:lnSpc>
                <a:spcPts val="2700"/>
              </a:lnSpc>
              <a:buNone/>
            </a:pPr>
            <a:r>
              <a:rPr lang="en-US" sz="2150" dirty="0">
                <a:solidFill>
                  <a:srgbClr val="E5E0DF"/>
                </a:solidFill>
                <a:latin typeface="Saira Medium" pitchFamily="34" charset="0"/>
                <a:ea typeface="Saira Medium" pitchFamily="34" charset="-122"/>
                <a:cs typeface="Saira Medium" pitchFamily="34" charset="-120"/>
              </a:rPr>
              <a:t>Performance</a:t>
            </a:r>
            <a:endParaRPr lang="en-US" sz="2150" dirty="0"/>
          </a:p>
        </p:txBody>
      </p:sp>
      <p:sp>
        <p:nvSpPr>
          <p:cNvPr id="12" name="Text 9"/>
          <p:cNvSpPr/>
          <p:nvPr/>
        </p:nvSpPr>
        <p:spPr>
          <a:xfrm>
            <a:off x="1013222" y="5620345"/>
            <a:ext cx="3205877" cy="1760934"/>
          </a:xfrm>
          <a:prstGeom prst="rect">
            <a:avLst/>
          </a:prstGeom>
          <a:noFill/>
          <a:ln/>
        </p:spPr>
        <p:txBody>
          <a:bodyPr wrap="square" lIns="0" tIns="0" rIns="0" bIns="0" rtlCol="0" anchor="t"/>
          <a:lstStyle/>
          <a:p>
            <a:pPr marL="0" indent="0">
              <a:lnSpc>
                <a:spcPts val="2750"/>
              </a:lnSpc>
              <a:buNone/>
            </a:pPr>
            <a:r>
              <a:rPr lang="en-US" sz="1700" dirty="0">
                <a:solidFill>
                  <a:srgbClr val="E5E0DF"/>
                </a:solidFill>
                <a:latin typeface="Roboto" pitchFamily="34" charset="0"/>
                <a:ea typeface="Roboto" pitchFamily="34" charset="-122"/>
                <a:cs typeface="Roboto" pitchFamily="34" charset="-120"/>
              </a:rPr>
              <a:t>Optimizing file system operations for speed and efficiency, especially with large files and complex directory structures, is a key challenge.</a:t>
            </a:r>
            <a:endParaRPr lang="en-US" sz="1700" dirty="0"/>
          </a:p>
        </p:txBody>
      </p:sp>
      <p:sp>
        <p:nvSpPr>
          <p:cNvPr id="13" name="Shape 10"/>
          <p:cNvSpPr/>
          <p:nvPr/>
        </p:nvSpPr>
        <p:spPr>
          <a:xfrm>
            <a:off x="4682014" y="4901565"/>
            <a:ext cx="3691652" cy="2722602"/>
          </a:xfrm>
          <a:prstGeom prst="roundRect">
            <a:avLst>
              <a:gd name="adj" fmla="val 7276"/>
            </a:avLst>
          </a:prstGeom>
          <a:solidFill>
            <a:srgbClr val="030303"/>
          </a:solidFill>
          <a:ln w="22860">
            <a:solidFill>
              <a:srgbClr val="FC8337"/>
            </a:solidFill>
            <a:prstDash val="solid"/>
          </a:ln>
        </p:spPr>
        <p:txBody>
          <a:bodyPr/>
          <a:lstStyle/>
          <a:p>
            <a:endParaRPr lang="en-US"/>
          </a:p>
        </p:txBody>
      </p:sp>
      <p:sp>
        <p:nvSpPr>
          <p:cNvPr id="14" name="Text 11"/>
          <p:cNvSpPr/>
          <p:nvPr/>
        </p:nvSpPr>
        <p:spPr>
          <a:xfrm>
            <a:off x="4924901" y="5144453"/>
            <a:ext cx="2751177" cy="343853"/>
          </a:xfrm>
          <a:prstGeom prst="rect">
            <a:avLst/>
          </a:prstGeom>
          <a:noFill/>
          <a:ln/>
        </p:spPr>
        <p:txBody>
          <a:bodyPr wrap="none" lIns="0" tIns="0" rIns="0" bIns="0" rtlCol="0" anchor="t"/>
          <a:lstStyle/>
          <a:p>
            <a:pPr marL="0" indent="0">
              <a:lnSpc>
                <a:spcPts val="2700"/>
              </a:lnSpc>
              <a:buNone/>
            </a:pPr>
            <a:r>
              <a:rPr lang="en-US" sz="2150" dirty="0">
                <a:solidFill>
                  <a:srgbClr val="E5E0DF"/>
                </a:solidFill>
                <a:latin typeface="Saira Medium" pitchFamily="34" charset="0"/>
                <a:ea typeface="Saira Medium" pitchFamily="34" charset="-122"/>
                <a:cs typeface="Saira Medium" pitchFamily="34" charset="-120"/>
              </a:rPr>
              <a:t>Scalability</a:t>
            </a:r>
            <a:endParaRPr lang="en-US" sz="2150" dirty="0"/>
          </a:p>
        </p:txBody>
      </p:sp>
      <p:sp>
        <p:nvSpPr>
          <p:cNvPr id="15" name="Text 12"/>
          <p:cNvSpPr/>
          <p:nvPr/>
        </p:nvSpPr>
        <p:spPr>
          <a:xfrm>
            <a:off x="4924901" y="5620345"/>
            <a:ext cx="3205877" cy="1760934"/>
          </a:xfrm>
          <a:prstGeom prst="rect">
            <a:avLst/>
          </a:prstGeom>
          <a:noFill/>
          <a:ln/>
        </p:spPr>
        <p:txBody>
          <a:bodyPr wrap="square" lIns="0" tIns="0" rIns="0" bIns="0" rtlCol="0" anchor="t"/>
          <a:lstStyle/>
          <a:p>
            <a:pPr marL="0" indent="0">
              <a:lnSpc>
                <a:spcPts val="2750"/>
              </a:lnSpc>
              <a:buNone/>
            </a:pPr>
            <a:r>
              <a:rPr lang="en-US" sz="1700" dirty="0">
                <a:solidFill>
                  <a:srgbClr val="E5E0DF"/>
                </a:solidFill>
                <a:latin typeface="Roboto" pitchFamily="34" charset="0"/>
                <a:ea typeface="Roboto" pitchFamily="34" charset="-122"/>
                <a:cs typeface="Roboto" pitchFamily="34" charset="-120"/>
              </a:rPr>
              <a:t>Designing a file system to handle growing amounts of data and user demands without compromising performance is vital.</a:t>
            </a:r>
            <a:endParaRPr lang="en-US" sz="17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4630396"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27506" cy="82296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A light bulb on a blackboard&#10;&#10;Description automatically generated">
            <a:extLst>
              <a:ext uri="{FF2B5EF4-FFF2-40B4-BE49-F238E27FC236}">
                <a16:creationId xmlns:a16="http://schemas.microsoft.com/office/drawing/2014/main" id="{3AE4BF10-25CD-7215-CAB9-B8AF158B858A}"/>
              </a:ext>
            </a:extLst>
          </p:cNvPr>
          <p:cNvPicPr>
            <a:picLocks noChangeAspect="1"/>
          </p:cNvPicPr>
          <p:nvPr/>
        </p:nvPicPr>
        <p:blipFill>
          <a:blip r:embed="rId2"/>
          <a:stretch>
            <a:fillRect/>
          </a:stretch>
        </p:blipFill>
        <p:spPr>
          <a:xfrm>
            <a:off x="1311965" y="487017"/>
            <a:ext cx="6321287" cy="6460435"/>
          </a:xfrm>
          <a:prstGeom prst="rect">
            <a:avLst/>
          </a:prstGeom>
        </p:spPr>
      </p:pic>
      <p:grpSp>
        <p:nvGrpSpPr>
          <p:cNvPr id="12" name="Group 11">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2673" y="1290225"/>
            <a:ext cx="1874720" cy="1407568"/>
            <a:chOff x="9160561" y="1075188"/>
            <a:chExt cx="1562267" cy="1172973"/>
          </a:xfrm>
        </p:grpSpPr>
        <p:sp>
          <p:nvSpPr>
            <p:cNvPr id="13"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36150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93427" y="2741114"/>
            <a:ext cx="4919305" cy="2767132"/>
          </a:xfrm>
          <a:prstGeom prst="rect">
            <a:avLst/>
          </a:prstGeom>
        </p:spPr>
      </p:pic>
      <p:sp>
        <p:nvSpPr>
          <p:cNvPr id="4" name="Text 0"/>
          <p:cNvSpPr/>
          <p:nvPr/>
        </p:nvSpPr>
        <p:spPr>
          <a:xfrm>
            <a:off x="6280190" y="1398389"/>
            <a:ext cx="5947053"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What is a File System?</a:t>
            </a:r>
            <a:endParaRPr lang="en-US" sz="4450" dirty="0"/>
          </a:p>
        </p:txBody>
      </p:sp>
      <p:sp>
        <p:nvSpPr>
          <p:cNvPr id="5" name="Shape 1"/>
          <p:cNvSpPr/>
          <p:nvPr/>
        </p:nvSpPr>
        <p:spPr>
          <a:xfrm>
            <a:off x="6280190" y="2447330"/>
            <a:ext cx="3664863" cy="2441377"/>
          </a:xfrm>
          <a:prstGeom prst="roundRect">
            <a:avLst>
              <a:gd name="adj" fmla="val 8362"/>
            </a:avLst>
          </a:prstGeom>
          <a:solidFill>
            <a:srgbClr val="030303"/>
          </a:solidFill>
          <a:ln w="22860">
            <a:solidFill>
              <a:srgbClr val="FC8337"/>
            </a:solidFill>
            <a:prstDash val="solid"/>
          </a:ln>
        </p:spPr>
        <p:txBody>
          <a:bodyPr/>
          <a:lstStyle/>
          <a:p>
            <a:endParaRPr lang="en-US"/>
          </a:p>
        </p:txBody>
      </p:sp>
      <p:sp>
        <p:nvSpPr>
          <p:cNvPr id="6" name="Text 2"/>
          <p:cNvSpPr/>
          <p:nvPr/>
        </p:nvSpPr>
        <p:spPr>
          <a:xfrm>
            <a:off x="6529864" y="269700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Saira Medium" pitchFamily="34" charset="0"/>
                <a:ea typeface="Saira Medium" pitchFamily="34" charset="-122"/>
                <a:cs typeface="Saira Medium" pitchFamily="34" charset="-120"/>
              </a:rPr>
              <a:t>Storage and Access</a:t>
            </a:r>
            <a:endParaRPr lang="en-US" sz="2200" dirty="0"/>
          </a:p>
        </p:txBody>
      </p:sp>
      <p:sp>
        <p:nvSpPr>
          <p:cNvPr id="7" name="Text 3"/>
          <p:cNvSpPr/>
          <p:nvPr/>
        </p:nvSpPr>
        <p:spPr>
          <a:xfrm>
            <a:off x="6529864" y="3187422"/>
            <a:ext cx="3165515"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The file system provides the mechanism for storing data and programs on a computer.</a:t>
            </a:r>
            <a:endParaRPr lang="en-US" sz="1750" dirty="0"/>
          </a:p>
        </p:txBody>
      </p:sp>
      <p:sp>
        <p:nvSpPr>
          <p:cNvPr id="8" name="Shape 4"/>
          <p:cNvSpPr/>
          <p:nvPr/>
        </p:nvSpPr>
        <p:spPr>
          <a:xfrm>
            <a:off x="10171867" y="2447330"/>
            <a:ext cx="3664863" cy="2441377"/>
          </a:xfrm>
          <a:prstGeom prst="roundRect">
            <a:avLst>
              <a:gd name="adj" fmla="val 8362"/>
            </a:avLst>
          </a:prstGeom>
          <a:solidFill>
            <a:srgbClr val="030303"/>
          </a:solidFill>
          <a:ln w="22860">
            <a:solidFill>
              <a:srgbClr val="FC8337"/>
            </a:solidFill>
            <a:prstDash val="solid"/>
          </a:ln>
        </p:spPr>
        <p:txBody>
          <a:bodyPr/>
          <a:lstStyle/>
          <a:p>
            <a:endParaRPr lang="en-US"/>
          </a:p>
        </p:txBody>
      </p:sp>
      <p:sp>
        <p:nvSpPr>
          <p:cNvPr id="9" name="Text 5"/>
          <p:cNvSpPr/>
          <p:nvPr/>
        </p:nvSpPr>
        <p:spPr>
          <a:xfrm>
            <a:off x="10421541" y="269700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Saira Medium" pitchFamily="34" charset="0"/>
                <a:ea typeface="Saira Medium" pitchFamily="34" charset="-122"/>
                <a:cs typeface="Saira Medium" pitchFamily="34" charset="-120"/>
              </a:rPr>
              <a:t>Organization</a:t>
            </a:r>
            <a:endParaRPr lang="en-US" sz="2200" dirty="0"/>
          </a:p>
        </p:txBody>
      </p:sp>
      <p:sp>
        <p:nvSpPr>
          <p:cNvPr id="10" name="Text 6"/>
          <p:cNvSpPr/>
          <p:nvPr/>
        </p:nvSpPr>
        <p:spPr>
          <a:xfrm>
            <a:off x="10421541" y="3187422"/>
            <a:ext cx="3165515" cy="1451610"/>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It organizes data into a hierarchical structure, making it easier to find and manage information.</a:t>
            </a:r>
            <a:endParaRPr lang="en-US" sz="1750" dirty="0"/>
          </a:p>
        </p:txBody>
      </p:sp>
      <p:sp>
        <p:nvSpPr>
          <p:cNvPr id="11" name="Shape 7"/>
          <p:cNvSpPr/>
          <p:nvPr/>
        </p:nvSpPr>
        <p:spPr>
          <a:xfrm>
            <a:off x="6280190" y="5115520"/>
            <a:ext cx="7556421" cy="1715572"/>
          </a:xfrm>
          <a:prstGeom prst="roundRect">
            <a:avLst>
              <a:gd name="adj" fmla="val 11900"/>
            </a:avLst>
          </a:prstGeom>
          <a:solidFill>
            <a:srgbClr val="030303"/>
          </a:solidFill>
          <a:ln w="22860">
            <a:solidFill>
              <a:srgbClr val="FC8337"/>
            </a:solidFill>
            <a:prstDash val="solid"/>
          </a:ln>
        </p:spPr>
        <p:txBody>
          <a:bodyPr/>
          <a:lstStyle/>
          <a:p>
            <a:endParaRPr lang="en-US"/>
          </a:p>
        </p:txBody>
      </p:sp>
      <p:sp>
        <p:nvSpPr>
          <p:cNvPr id="12" name="Text 8"/>
          <p:cNvSpPr/>
          <p:nvPr/>
        </p:nvSpPr>
        <p:spPr>
          <a:xfrm>
            <a:off x="6529864" y="536519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Saira Medium" pitchFamily="34" charset="0"/>
                <a:ea typeface="Saira Medium" pitchFamily="34" charset="-122"/>
                <a:cs typeface="Saira Medium" pitchFamily="34" charset="-120"/>
              </a:rPr>
              <a:t>Security</a:t>
            </a:r>
            <a:endParaRPr lang="en-US" sz="2200" dirty="0"/>
          </a:p>
        </p:txBody>
      </p:sp>
      <p:sp>
        <p:nvSpPr>
          <p:cNvPr id="13" name="Text 9"/>
          <p:cNvSpPr/>
          <p:nvPr/>
        </p:nvSpPr>
        <p:spPr>
          <a:xfrm>
            <a:off x="6529864" y="5855613"/>
            <a:ext cx="7057073" cy="72580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The file system manages permissions, ensuring that users can access only authorized files.</a:t>
            </a:r>
            <a:endParaRPr lang="en-US" sz="1750" dirty="0"/>
          </a:p>
        </p:txBody>
      </p:sp>
      <p:pic>
        <p:nvPicPr>
          <p:cNvPr id="21" name="Picture 20">
            <a:extLst>
              <a:ext uri="{FF2B5EF4-FFF2-40B4-BE49-F238E27FC236}">
                <a16:creationId xmlns:a16="http://schemas.microsoft.com/office/drawing/2014/main" id="{5DD8D6F0-7E7B-9818-E61C-5BA582CC7D81}"/>
              </a:ext>
            </a:extLst>
          </p:cNvPr>
          <p:cNvPicPr>
            <a:picLocks noChangeAspect="1"/>
          </p:cNvPicPr>
          <p:nvPr/>
        </p:nvPicPr>
        <p:blipFill>
          <a:blip r:embed="rId5"/>
          <a:stretch>
            <a:fillRect/>
          </a:stretch>
        </p:blipFill>
        <p:spPr>
          <a:xfrm>
            <a:off x="12189308" y="7647384"/>
            <a:ext cx="2441092" cy="50945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53427"/>
          </a:xfrm>
          <a:prstGeom prst="rect">
            <a:avLst/>
          </a:prstGeom>
        </p:spPr>
      </p:pic>
      <p:pic>
        <p:nvPicPr>
          <p:cNvPr id="3" name="Image 1" descr="preencoded.png"/>
          <p:cNvPicPr>
            <a:picLocks noChangeAspect="1"/>
          </p:cNvPicPr>
          <p:nvPr/>
        </p:nvPicPr>
        <p:blipFill>
          <a:blip r:embed="rId4"/>
          <a:stretch>
            <a:fillRect/>
          </a:stretch>
        </p:blipFill>
        <p:spPr>
          <a:xfrm>
            <a:off x="5798820" y="265271"/>
            <a:ext cx="3032641" cy="2122884"/>
          </a:xfrm>
          <a:prstGeom prst="rect">
            <a:avLst/>
          </a:prstGeom>
        </p:spPr>
      </p:pic>
      <p:sp>
        <p:nvSpPr>
          <p:cNvPr id="4" name="Text 0"/>
          <p:cNvSpPr/>
          <p:nvPr/>
        </p:nvSpPr>
        <p:spPr>
          <a:xfrm>
            <a:off x="742950" y="3237190"/>
            <a:ext cx="6637139" cy="663297"/>
          </a:xfrm>
          <a:prstGeom prst="rect">
            <a:avLst/>
          </a:prstGeom>
          <a:noFill/>
          <a:ln/>
        </p:spPr>
        <p:txBody>
          <a:bodyPr wrap="none" lIns="0" tIns="0" rIns="0" bIns="0" rtlCol="0" anchor="t"/>
          <a:lstStyle/>
          <a:p>
            <a:pPr marL="0" indent="0">
              <a:lnSpc>
                <a:spcPts val="5200"/>
              </a:lnSpc>
              <a:buNone/>
            </a:pPr>
            <a:r>
              <a:rPr lang="en-US" sz="4150" dirty="0">
                <a:solidFill>
                  <a:srgbClr val="FFFFFF"/>
                </a:solidFill>
                <a:latin typeface="Saira Medium" pitchFamily="34" charset="0"/>
                <a:ea typeface="Saira Medium" pitchFamily="34" charset="-122"/>
                <a:cs typeface="Saira Medium" pitchFamily="34" charset="-120"/>
              </a:rPr>
              <a:t>File System Concepts: Files</a:t>
            </a:r>
            <a:endParaRPr lang="en-US" sz="4150" dirty="0"/>
          </a:p>
        </p:txBody>
      </p:sp>
      <p:sp>
        <p:nvSpPr>
          <p:cNvPr id="5" name="Shape 1"/>
          <p:cNvSpPr/>
          <p:nvPr/>
        </p:nvSpPr>
        <p:spPr>
          <a:xfrm>
            <a:off x="720091" y="4165758"/>
            <a:ext cx="6466165" cy="1608177"/>
          </a:xfrm>
          <a:prstGeom prst="roundRect">
            <a:avLst>
              <a:gd name="adj" fmla="val 11880"/>
            </a:avLst>
          </a:prstGeom>
          <a:solidFill>
            <a:srgbClr val="030303"/>
          </a:solidFill>
          <a:ln w="22860">
            <a:solidFill>
              <a:srgbClr val="FC8337"/>
            </a:solidFill>
            <a:prstDash val="solid"/>
          </a:ln>
        </p:spPr>
        <p:txBody>
          <a:bodyPr/>
          <a:lstStyle/>
          <a:p>
            <a:endParaRPr lang="en-US"/>
          </a:p>
        </p:txBody>
      </p:sp>
      <p:sp>
        <p:nvSpPr>
          <p:cNvPr id="6" name="Text 2"/>
          <p:cNvSpPr/>
          <p:nvPr/>
        </p:nvSpPr>
        <p:spPr>
          <a:xfrm>
            <a:off x="977979" y="4453890"/>
            <a:ext cx="2653427" cy="331708"/>
          </a:xfrm>
          <a:prstGeom prst="rect">
            <a:avLst/>
          </a:prstGeom>
          <a:noFill/>
          <a:ln/>
        </p:spPr>
        <p:txBody>
          <a:bodyPr wrap="none" lIns="0" tIns="0" rIns="0" bIns="0" rtlCol="0" anchor="t"/>
          <a:lstStyle/>
          <a:p>
            <a:pPr marL="0" indent="0">
              <a:lnSpc>
                <a:spcPts val="2600"/>
              </a:lnSpc>
              <a:buNone/>
            </a:pPr>
            <a:r>
              <a:rPr lang="en-US" sz="2050" dirty="0">
                <a:solidFill>
                  <a:srgbClr val="E5E0DF"/>
                </a:solidFill>
                <a:latin typeface="Saira Medium" pitchFamily="34" charset="0"/>
                <a:ea typeface="Saira Medium" pitchFamily="34" charset="-122"/>
                <a:cs typeface="Saira Medium" pitchFamily="34" charset="-120"/>
              </a:rPr>
              <a:t>Field</a:t>
            </a:r>
            <a:endParaRPr lang="en-US" sz="2050" dirty="0"/>
          </a:p>
        </p:txBody>
      </p:sp>
      <p:sp>
        <p:nvSpPr>
          <p:cNvPr id="7" name="Text 3"/>
          <p:cNvSpPr/>
          <p:nvPr/>
        </p:nvSpPr>
        <p:spPr>
          <a:xfrm>
            <a:off x="977979" y="4912876"/>
            <a:ext cx="5996107" cy="339566"/>
          </a:xfrm>
          <a:prstGeom prst="rect">
            <a:avLst/>
          </a:prstGeom>
          <a:noFill/>
          <a:ln/>
        </p:spPr>
        <p:txBody>
          <a:bodyPr wrap="none" lIns="0" tIns="0" rIns="0" bIns="0" rtlCol="0" anchor="t"/>
          <a:lstStyle/>
          <a:p>
            <a:pPr marL="0" indent="0">
              <a:lnSpc>
                <a:spcPts val="2650"/>
              </a:lnSpc>
              <a:buNone/>
            </a:pPr>
            <a:r>
              <a:rPr lang="en-US" sz="1650" dirty="0">
                <a:solidFill>
                  <a:srgbClr val="E5E0DF"/>
                </a:solidFill>
                <a:latin typeface="Roboto" pitchFamily="34" charset="0"/>
                <a:ea typeface="Roboto" pitchFamily="34" charset="-122"/>
                <a:cs typeface="Roboto" pitchFamily="34" charset="-120"/>
              </a:rPr>
              <a:t>A field represents a single piece of information within a record.</a:t>
            </a:r>
            <a:endParaRPr lang="en-US" sz="1650" dirty="0"/>
          </a:p>
        </p:txBody>
      </p:sp>
      <p:sp>
        <p:nvSpPr>
          <p:cNvPr id="8" name="Shape 4"/>
          <p:cNvSpPr/>
          <p:nvPr/>
        </p:nvSpPr>
        <p:spPr>
          <a:xfrm>
            <a:off x="7421285" y="4218861"/>
            <a:ext cx="6466165" cy="1608177"/>
          </a:xfrm>
          <a:prstGeom prst="roundRect">
            <a:avLst>
              <a:gd name="adj" fmla="val 11880"/>
            </a:avLst>
          </a:prstGeom>
          <a:solidFill>
            <a:srgbClr val="030303"/>
          </a:solidFill>
          <a:ln w="22860">
            <a:solidFill>
              <a:srgbClr val="FC8337"/>
            </a:solidFill>
            <a:prstDash val="solid"/>
          </a:ln>
        </p:spPr>
        <p:txBody>
          <a:bodyPr/>
          <a:lstStyle/>
          <a:p>
            <a:endParaRPr lang="en-US"/>
          </a:p>
        </p:txBody>
      </p:sp>
      <p:sp>
        <p:nvSpPr>
          <p:cNvPr id="9" name="Text 5"/>
          <p:cNvSpPr/>
          <p:nvPr/>
        </p:nvSpPr>
        <p:spPr>
          <a:xfrm>
            <a:off x="7656314" y="4453890"/>
            <a:ext cx="2653427" cy="331708"/>
          </a:xfrm>
          <a:prstGeom prst="rect">
            <a:avLst/>
          </a:prstGeom>
          <a:noFill/>
          <a:ln/>
        </p:spPr>
        <p:txBody>
          <a:bodyPr wrap="none" lIns="0" tIns="0" rIns="0" bIns="0" rtlCol="0" anchor="t"/>
          <a:lstStyle/>
          <a:p>
            <a:pPr marL="0" indent="0">
              <a:lnSpc>
                <a:spcPts val="2600"/>
              </a:lnSpc>
              <a:buNone/>
            </a:pPr>
            <a:r>
              <a:rPr lang="en-US" sz="2050" dirty="0">
                <a:solidFill>
                  <a:srgbClr val="E5E0DF"/>
                </a:solidFill>
                <a:latin typeface="Saira Medium" pitchFamily="34" charset="0"/>
                <a:ea typeface="Saira Medium" pitchFamily="34" charset="-122"/>
                <a:cs typeface="Saira Medium" pitchFamily="34" charset="-120"/>
              </a:rPr>
              <a:t>Record</a:t>
            </a:r>
            <a:endParaRPr lang="en-US" sz="2050" dirty="0"/>
          </a:p>
        </p:txBody>
      </p:sp>
      <p:sp>
        <p:nvSpPr>
          <p:cNvPr id="10" name="Text 6"/>
          <p:cNvSpPr/>
          <p:nvPr/>
        </p:nvSpPr>
        <p:spPr>
          <a:xfrm>
            <a:off x="7656314" y="4912876"/>
            <a:ext cx="5996107" cy="679133"/>
          </a:xfrm>
          <a:prstGeom prst="rect">
            <a:avLst/>
          </a:prstGeom>
          <a:noFill/>
          <a:ln/>
        </p:spPr>
        <p:txBody>
          <a:bodyPr wrap="square" lIns="0" tIns="0" rIns="0" bIns="0" rtlCol="0" anchor="t"/>
          <a:lstStyle/>
          <a:p>
            <a:pPr marL="0" indent="0">
              <a:lnSpc>
                <a:spcPts val="2650"/>
              </a:lnSpc>
              <a:buNone/>
            </a:pPr>
            <a:r>
              <a:rPr lang="en-US" sz="1650" dirty="0">
                <a:solidFill>
                  <a:srgbClr val="E5E0DF"/>
                </a:solidFill>
                <a:latin typeface="Roboto" pitchFamily="34" charset="0"/>
                <a:ea typeface="Roboto" pitchFamily="34" charset="-122"/>
                <a:cs typeface="Roboto" pitchFamily="34" charset="-120"/>
              </a:rPr>
              <a:t>A record is a collection of related fields that represent a complete unit of data.</a:t>
            </a:r>
            <a:endParaRPr lang="en-US" sz="1650" dirty="0"/>
          </a:p>
        </p:txBody>
      </p:sp>
      <p:sp>
        <p:nvSpPr>
          <p:cNvPr id="11" name="Shape 7"/>
          <p:cNvSpPr/>
          <p:nvPr/>
        </p:nvSpPr>
        <p:spPr>
          <a:xfrm>
            <a:off x="742950" y="6039207"/>
            <a:ext cx="6466165" cy="1608177"/>
          </a:xfrm>
          <a:prstGeom prst="roundRect">
            <a:avLst>
              <a:gd name="adj" fmla="val 11880"/>
            </a:avLst>
          </a:prstGeom>
          <a:solidFill>
            <a:srgbClr val="030303"/>
          </a:solidFill>
          <a:ln w="22860">
            <a:solidFill>
              <a:srgbClr val="FC8337"/>
            </a:solidFill>
            <a:prstDash val="solid"/>
          </a:ln>
        </p:spPr>
        <p:txBody>
          <a:bodyPr/>
          <a:lstStyle/>
          <a:p>
            <a:endParaRPr lang="en-US"/>
          </a:p>
        </p:txBody>
      </p:sp>
      <p:sp>
        <p:nvSpPr>
          <p:cNvPr id="12" name="Text 8"/>
          <p:cNvSpPr/>
          <p:nvPr/>
        </p:nvSpPr>
        <p:spPr>
          <a:xfrm>
            <a:off x="977979" y="6274237"/>
            <a:ext cx="2653427" cy="331708"/>
          </a:xfrm>
          <a:prstGeom prst="rect">
            <a:avLst/>
          </a:prstGeom>
          <a:noFill/>
          <a:ln/>
        </p:spPr>
        <p:txBody>
          <a:bodyPr wrap="none" lIns="0" tIns="0" rIns="0" bIns="0" rtlCol="0" anchor="t"/>
          <a:lstStyle/>
          <a:p>
            <a:pPr marL="0" indent="0">
              <a:lnSpc>
                <a:spcPts val="2600"/>
              </a:lnSpc>
              <a:buNone/>
            </a:pPr>
            <a:r>
              <a:rPr lang="en-US" sz="2050" dirty="0">
                <a:solidFill>
                  <a:srgbClr val="E5E0DF"/>
                </a:solidFill>
                <a:latin typeface="Saira Medium" pitchFamily="34" charset="0"/>
                <a:ea typeface="Saira Medium" pitchFamily="34" charset="-122"/>
                <a:cs typeface="Saira Medium" pitchFamily="34" charset="-120"/>
              </a:rPr>
              <a:t>File</a:t>
            </a:r>
            <a:endParaRPr lang="en-US" sz="2050" dirty="0"/>
          </a:p>
        </p:txBody>
      </p:sp>
      <p:sp>
        <p:nvSpPr>
          <p:cNvPr id="13" name="Text 9"/>
          <p:cNvSpPr/>
          <p:nvPr/>
        </p:nvSpPr>
        <p:spPr>
          <a:xfrm>
            <a:off x="977979" y="6733223"/>
            <a:ext cx="5996107" cy="339566"/>
          </a:xfrm>
          <a:prstGeom prst="rect">
            <a:avLst/>
          </a:prstGeom>
          <a:noFill/>
          <a:ln/>
        </p:spPr>
        <p:txBody>
          <a:bodyPr wrap="none" lIns="0" tIns="0" rIns="0" bIns="0" rtlCol="0" anchor="t"/>
          <a:lstStyle/>
          <a:p>
            <a:pPr marL="0" indent="0">
              <a:lnSpc>
                <a:spcPts val="2650"/>
              </a:lnSpc>
              <a:buNone/>
            </a:pPr>
            <a:r>
              <a:rPr lang="en-US" sz="1650" dirty="0">
                <a:solidFill>
                  <a:srgbClr val="E5E0DF"/>
                </a:solidFill>
                <a:latin typeface="Roboto" pitchFamily="34" charset="0"/>
                <a:ea typeface="Roboto" pitchFamily="34" charset="-122"/>
                <a:cs typeface="Roboto" pitchFamily="34" charset="-120"/>
              </a:rPr>
              <a:t>A file is a collection of related records, organized logically.</a:t>
            </a:r>
            <a:endParaRPr lang="en-US" sz="1650" dirty="0"/>
          </a:p>
        </p:txBody>
      </p:sp>
      <p:sp>
        <p:nvSpPr>
          <p:cNvPr id="14" name="Shape 10"/>
          <p:cNvSpPr/>
          <p:nvPr/>
        </p:nvSpPr>
        <p:spPr>
          <a:xfrm>
            <a:off x="7421285" y="6039207"/>
            <a:ext cx="6466165" cy="1608177"/>
          </a:xfrm>
          <a:prstGeom prst="roundRect">
            <a:avLst>
              <a:gd name="adj" fmla="val 11880"/>
            </a:avLst>
          </a:prstGeom>
          <a:solidFill>
            <a:srgbClr val="030303"/>
          </a:solidFill>
          <a:ln w="22860">
            <a:solidFill>
              <a:srgbClr val="FC8337"/>
            </a:solidFill>
            <a:prstDash val="solid"/>
          </a:ln>
        </p:spPr>
        <p:txBody>
          <a:bodyPr/>
          <a:lstStyle/>
          <a:p>
            <a:endParaRPr lang="en-US"/>
          </a:p>
        </p:txBody>
      </p:sp>
      <p:sp>
        <p:nvSpPr>
          <p:cNvPr id="15" name="Text 11"/>
          <p:cNvSpPr/>
          <p:nvPr/>
        </p:nvSpPr>
        <p:spPr>
          <a:xfrm>
            <a:off x="7656314" y="6274237"/>
            <a:ext cx="2653427" cy="331708"/>
          </a:xfrm>
          <a:prstGeom prst="rect">
            <a:avLst/>
          </a:prstGeom>
          <a:noFill/>
          <a:ln/>
        </p:spPr>
        <p:txBody>
          <a:bodyPr wrap="none" lIns="0" tIns="0" rIns="0" bIns="0" rtlCol="0" anchor="t"/>
          <a:lstStyle/>
          <a:p>
            <a:pPr marL="0" indent="0">
              <a:lnSpc>
                <a:spcPts val="2600"/>
              </a:lnSpc>
              <a:buNone/>
            </a:pPr>
            <a:r>
              <a:rPr lang="en-US" sz="2050" dirty="0">
                <a:solidFill>
                  <a:srgbClr val="E5E0DF"/>
                </a:solidFill>
                <a:latin typeface="Saira Medium" pitchFamily="34" charset="0"/>
                <a:ea typeface="Saira Medium" pitchFamily="34" charset="-122"/>
                <a:cs typeface="Saira Medium" pitchFamily="34" charset="-120"/>
              </a:rPr>
              <a:t>Database</a:t>
            </a:r>
            <a:endParaRPr lang="en-US" sz="2050" dirty="0"/>
          </a:p>
        </p:txBody>
      </p:sp>
      <p:sp>
        <p:nvSpPr>
          <p:cNvPr id="16" name="Text 12"/>
          <p:cNvSpPr/>
          <p:nvPr/>
        </p:nvSpPr>
        <p:spPr>
          <a:xfrm>
            <a:off x="7656314" y="6733223"/>
            <a:ext cx="5996107" cy="679133"/>
          </a:xfrm>
          <a:prstGeom prst="rect">
            <a:avLst/>
          </a:prstGeom>
          <a:noFill/>
          <a:ln/>
        </p:spPr>
        <p:txBody>
          <a:bodyPr wrap="square" lIns="0" tIns="0" rIns="0" bIns="0" rtlCol="0" anchor="t"/>
          <a:lstStyle/>
          <a:p>
            <a:pPr marL="0" indent="0">
              <a:lnSpc>
                <a:spcPts val="2650"/>
              </a:lnSpc>
              <a:buNone/>
            </a:pPr>
            <a:r>
              <a:rPr lang="en-US" sz="1650" dirty="0">
                <a:solidFill>
                  <a:srgbClr val="E5E0DF"/>
                </a:solidFill>
                <a:latin typeface="Roboto" pitchFamily="34" charset="0"/>
                <a:ea typeface="Roboto" pitchFamily="34" charset="-122"/>
                <a:cs typeface="Roboto" pitchFamily="34" charset="-120"/>
              </a:rPr>
              <a:t>A database is a collection of related files, managed as a single unit.</a:t>
            </a:r>
            <a:endParaRPr lang="en-US" sz="1650" dirty="0"/>
          </a:p>
        </p:txBody>
      </p:sp>
      <p:pic>
        <p:nvPicPr>
          <p:cNvPr id="18" name="Picture 17">
            <a:extLst>
              <a:ext uri="{FF2B5EF4-FFF2-40B4-BE49-F238E27FC236}">
                <a16:creationId xmlns:a16="http://schemas.microsoft.com/office/drawing/2014/main" id="{2BD46020-A52A-5424-EF6B-B6CE0936362E}"/>
              </a:ext>
            </a:extLst>
          </p:cNvPr>
          <p:cNvPicPr>
            <a:picLocks noChangeAspect="1"/>
          </p:cNvPicPr>
          <p:nvPr/>
        </p:nvPicPr>
        <p:blipFill>
          <a:blip r:embed="rId5"/>
          <a:stretch>
            <a:fillRect/>
          </a:stretch>
        </p:blipFill>
        <p:spPr>
          <a:xfrm>
            <a:off x="12095921" y="7807558"/>
            <a:ext cx="2405911" cy="36186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948815"/>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File Attributes</a:t>
            </a:r>
            <a:endParaRPr lang="en-US" sz="4450" dirty="0"/>
          </a:p>
        </p:txBody>
      </p:sp>
      <p:sp>
        <p:nvSpPr>
          <p:cNvPr id="3" name="Shape 1"/>
          <p:cNvSpPr/>
          <p:nvPr/>
        </p:nvSpPr>
        <p:spPr>
          <a:xfrm>
            <a:off x="793790" y="3366373"/>
            <a:ext cx="510302" cy="510302"/>
          </a:xfrm>
          <a:prstGeom prst="roundRect">
            <a:avLst>
              <a:gd name="adj" fmla="val 40005"/>
            </a:avLst>
          </a:prstGeom>
          <a:solidFill>
            <a:srgbClr val="030303"/>
          </a:solidFill>
          <a:ln w="22860">
            <a:solidFill>
              <a:srgbClr val="FC8337"/>
            </a:solidFill>
            <a:prstDash val="solid"/>
          </a:ln>
        </p:spPr>
        <p:txBody>
          <a:bodyPr/>
          <a:lstStyle/>
          <a:p>
            <a:endParaRPr lang="en-US"/>
          </a:p>
        </p:txBody>
      </p:sp>
      <p:sp>
        <p:nvSpPr>
          <p:cNvPr id="4" name="Text 2"/>
          <p:cNvSpPr/>
          <p:nvPr/>
        </p:nvSpPr>
        <p:spPr>
          <a:xfrm>
            <a:off x="983694" y="3451384"/>
            <a:ext cx="130373" cy="340281"/>
          </a:xfrm>
          <a:prstGeom prst="rect">
            <a:avLst/>
          </a:prstGeom>
          <a:noFill/>
          <a:ln/>
        </p:spPr>
        <p:txBody>
          <a:bodyPr wrap="none" lIns="0" tIns="0" rIns="0" bIns="0" rtlCol="0" anchor="t"/>
          <a:lstStyle/>
          <a:p>
            <a:pPr marL="0" indent="0" algn="ctr">
              <a:lnSpc>
                <a:spcPts val="2650"/>
              </a:lnSpc>
              <a:buNone/>
            </a:pPr>
            <a:r>
              <a:rPr lang="en-US" sz="2650" dirty="0">
                <a:solidFill>
                  <a:srgbClr val="E5E0DF"/>
                </a:solidFill>
                <a:latin typeface="Saira Medium" pitchFamily="34" charset="0"/>
                <a:ea typeface="Saira Medium" pitchFamily="34" charset="-122"/>
                <a:cs typeface="Saira Medium" pitchFamily="34" charset="-120"/>
              </a:rPr>
              <a:t>1</a:t>
            </a:r>
            <a:endParaRPr lang="en-US" sz="2650" dirty="0"/>
          </a:p>
        </p:txBody>
      </p:sp>
      <p:sp>
        <p:nvSpPr>
          <p:cNvPr id="5" name="Text 3"/>
          <p:cNvSpPr/>
          <p:nvPr/>
        </p:nvSpPr>
        <p:spPr>
          <a:xfrm>
            <a:off x="1530906" y="336637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Saira Medium" pitchFamily="34" charset="0"/>
                <a:ea typeface="Saira Medium" pitchFamily="34" charset="-122"/>
                <a:cs typeface="Saira Medium" pitchFamily="34" charset="-120"/>
              </a:rPr>
              <a:t>Name</a:t>
            </a:r>
            <a:endParaRPr lang="en-US" sz="2200" dirty="0"/>
          </a:p>
        </p:txBody>
      </p:sp>
      <p:sp>
        <p:nvSpPr>
          <p:cNvPr id="6" name="Text 4"/>
          <p:cNvSpPr/>
          <p:nvPr/>
        </p:nvSpPr>
        <p:spPr>
          <a:xfrm>
            <a:off x="1530906" y="3856792"/>
            <a:ext cx="3459242" cy="72580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A unique identifier that distinguishes it from other files.</a:t>
            </a:r>
            <a:endParaRPr lang="en-US" sz="1750" dirty="0"/>
          </a:p>
        </p:txBody>
      </p:sp>
      <p:sp>
        <p:nvSpPr>
          <p:cNvPr id="7" name="Shape 5"/>
          <p:cNvSpPr/>
          <p:nvPr/>
        </p:nvSpPr>
        <p:spPr>
          <a:xfrm>
            <a:off x="5216962" y="3366373"/>
            <a:ext cx="510302" cy="510302"/>
          </a:xfrm>
          <a:prstGeom prst="roundRect">
            <a:avLst>
              <a:gd name="adj" fmla="val 40005"/>
            </a:avLst>
          </a:prstGeom>
          <a:solidFill>
            <a:srgbClr val="030303"/>
          </a:solidFill>
          <a:ln w="22860">
            <a:solidFill>
              <a:srgbClr val="FC8337"/>
            </a:solidFill>
            <a:prstDash val="solid"/>
          </a:ln>
        </p:spPr>
        <p:txBody>
          <a:bodyPr/>
          <a:lstStyle/>
          <a:p>
            <a:endParaRPr lang="en-US"/>
          </a:p>
        </p:txBody>
      </p:sp>
      <p:sp>
        <p:nvSpPr>
          <p:cNvPr id="8" name="Text 6"/>
          <p:cNvSpPr/>
          <p:nvPr/>
        </p:nvSpPr>
        <p:spPr>
          <a:xfrm>
            <a:off x="5368171" y="3451384"/>
            <a:ext cx="207883" cy="340281"/>
          </a:xfrm>
          <a:prstGeom prst="rect">
            <a:avLst/>
          </a:prstGeom>
          <a:noFill/>
          <a:ln/>
        </p:spPr>
        <p:txBody>
          <a:bodyPr wrap="none" lIns="0" tIns="0" rIns="0" bIns="0" rtlCol="0" anchor="t"/>
          <a:lstStyle/>
          <a:p>
            <a:pPr marL="0" indent="0" algn="ctr">
              <a:lnSpc>
                <a:spcPts val="2650"/>
              </a:lnSpc>
              <a:buNone/>
            </a:pPr>
            <a:r>
              <a:rPr lang="en-US" sz="2650" dirty="0">
                <a:solidFill>
                  <a:srgbClr val="E5E0DF"/>
                </a:solidFill>
                <a:latin typeface="Saira Medium" pitchFamily="34" charset="0"/>
                <a:ea typeface="Saira Medium" pitchFamily="34" charset="-122"/>
                <a:cs typeface="Saira Medium" pitchFamily="34" charset="-120"/>
              </a:rPr>
              <a:t>2</a:t>
            </a:r>
            <a:endParaRPr lang="en-US" sz="2650" dirty="0"/>
          </a:p>
        </p:txBody>
      </p:sp>
      <p:sp>
        <p:nvSpPr>
          <p:cNvPr id="9" name="Text 7"/>
          <p:cNvSpPr/>
          <p:nvPr/>
        </p:nvSpPr>
        <p:spPr>
          <a:xfrm>
            <a:off x="5954078" y="336637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Saira Medium" pitchFamily="34" charset="0"/>
                <a:ea typeface="Saira Medium" pitchFamily="34" charset="-122"/>
                <a:cs typeface="Saira Medium" pitchFamily="34" charset="-120"/>
              </a:rPr>
              <a:t>Size</a:t>
            </a:r>
            <a:endParaRPr lang="en-US" sz="2200" dirty="0"/>
          </a:p>
        </p:txBody>
      </p:sp>
      <p:sp>
        <p:nvSpPr>
          <p:cNvPr id="10" name="Text 8"/>
          <p:cNvSpPr/>
          <p:nvPr/>
        </p:nvSpPr>
        <p:spPr>
          <a:xfrm>
            <a:off x="5954078" y="3856792"/>
            <a:ext cx="3459242" cy="72580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The amount of disk space a file occupies, measured in bytes.</a:t>
            </a:r>
            <a:endParaRPr lang="en-US" sz="1750" dirty="0"/>
          </a:p>
        </p:txBody>
      </p:sp>
      <p:sp>
        <p:nvSpPr>
          <p:cNvPr id="11" name="Shape 9"/>
          <p:cNvSpPr/>
          <p:nvPr/>
        </p:nvSpPr>
        <p:spPr>
          <a:xfrm>
            <a:off x="9640133" y="3366373"/>
            <a:ext cx="510302" cy="510302"/>
          </a:xfrm>
          <a:prstGeom prst="roundRect">
            <a:avLst>
              <a:gd name="adj" fmla="val 40005"/>
            </a:avLst>
          </a:prstGeom>
          <a:solidFill>
            <a:srgbClr val="030303"/>
          </a:solidFill>
          <a:ln w="22860">
            <a:solidFill>
              <a:srgbClr val="FC8337"/>
            </a:solidFill>
            <a:prstDash val="solid"/>
          </a:ln>
        </p:spPr>
        <p:txBody>
          <a:bodyPr/>
          <a:lstStyle/>
          <a:p>
            <a:endParaRPr lang="en-US"/>
          </a:p>
        </p:txBody>
      </p:sp>
      <p:sp>
        <p:nvSpPr>
          <p:cNvPr id="12" name="Text 10"/>
          <p:cNvSpPr/>
          <p:nvPr/>
        </p:nvSpPr>
        <p:spPr>
          <a:xfrm>
            <a:off x="9792533" y="3451384"/>
            <a:ext cx="205502" cy="340281"/>
          </a:xfrm>
          <a:prstGeom prst="rect">
            <a:avLst/>
          </a:prstGeom>
          <a:noFill/>
          <a:ln/>
        </p:spPr>
        <p:txBody>
          <a:bodyPr wrap="none" lIns="0" tIns="0" rIns="0" bIns="0" rtlCol="0" anchor="t"/>
          <a:lstStyle/>
          <a:p>
            <a:pPr marL="0" indent="0" algn="ctr">
              <a:lnSpc>
                <a:spcPts val="2650"/>
              </a:lnSpc>
              <a:buNone/>
            </a:pPr>
            <a:r>
              <a:rPr lang="en-US" sz="2650" dirty="0">
                <a:solidFill>
                  <a:srgbClr val="E5E0DF"/>
                </a:solidFill>
                <a:latin typeface="Saira Medium" pitchFamily="34" charset="0"/>
                <a:ea typeface="Saira Medium" pitchFamily="34" charset="-122"/>
                <a:cs typeface="Saira Medium" pitchFamily="34" charset="-120"/>
              </a:rPr>
              <a:t>3</a:t>
            </a:r>
            <a:endParaRPr lang="en-US" sz="2650" dirty="0"/>
          </a:p>
        </p:txBody>
      </p:sp>
      <p:sp>
        <p:nvSpPr>
          <p:cNvPr id="13" name="Text 11"/>
          <p:cNvSpPr/>
          <p:nvPr/>
        </p:nvSpPr>
        <p:spPr>
          <a:xfrm>
            <a:off x="10377249" y="336637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Saira Medium" pitchFamily="34" charset="0"/>
                <a:ea typeface="Saira Medium" pitchFamily="34" charset="-122"/>
                <a:cs typeface="Saira Medium" pitchFamily="34" charset="-120"/>
              </a:rPr>
              <a:t>Type</a:t>
            </a:r>
            <a:endParaRPr lang="en-US" sz="2200" dirty="0"/>
          </a:p>
        </p:txBody>
      </p:sp>
      <p:sp>
        <p:nvSpPr>
          <p:cNvPr id="14" name="Text 12"/>
          <p:cNvSpPr/>
          <p:nvPr/>
        </p:nvSpPr>
        <p:spPr>
          <a:xfrm>
            <a:off x="10377249" y="3856792"/>
            <a:ext cx="3459242" cy="72580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Indicates the file's content format, such as text, image, or executable.</a:t>
            </a:r>
            <a:endParaRPr lang="en-US" sz="1750" dirty="0"/>
          </a:p>
        </p:txBody>
      </p:sp>
      <p:sp>
        <p:nvSpPr>
          <p:cNvPr id="15" name="Shape 13"/>
          <p:cNvSpPr/>
          <p:nvPr/>
        </p:nvSpPr>
        <p:spPr>
          <a:xfrm>
            <a:off x="793790" y="5064562"/>
            <a:ext cx="510302" cy="510302"/>
          </a:xfrm>
          <a:prstGeom prst="roundRect">
            <a:avLst>
              <a:gd name="adj" fmla="val 40005"/>
            </a:avLst>
          </a:prstGeom>
          <a:solidFill>
            <a:srgbClr val="030303"/>
          </a:solidFill>
          <a:ln w="22860">
            <a:solidFill>
              <a:srgbClr val="FC8337"/>
            </a:solidFill>
            <a:prstDash val="solid"/>
          </a:ln>
        </p:spPr>
        <p:txBody>
          <a:bodyPr/>
          <a:lstStyle/>
          <a:p>
            <a:endParaRPr lang="en-US"/>
          </a:p>
        </p:txBody>
      </p:sp>
      <p:sp>
        <p:nvSpPr>
          <p:cNvPr id="16" name="Text 14"/>
          <p:cNvSpPr/>
          <p:nvPr/>
        </p:nvSpPr>
        <p:spPr>
          <a:xfrm>
            <a:off x="939165" y="5149572"/>
            <a:ext cx="219432" cy="340281"/>
          </a:xfrm>
          <a:prstGeom prst="rect">
            <a:avLst/>
          </a:prstGeom>
          <a:noFill/>
          <a:ln/>
        </p:spPr>
        <p:txBody>
          <a:bodyPr wrap="none" lIns="0" tIns="0" rIns="0" bIns="0" rtlCol="0" anchor="t"/>
          <a:lstStyle/>
          <a:p>
            <a:pPr marL="0" indent="0" algn="ctr">
              <a:lnSpc>
                <a:spcPts val="2650"/>
              </a:lnSpc>
              <a:buNone/>
            </a:pPr>
            <a:r>
              <a:rPr lang="en-US" sz="2650" dirty="0">
                <a:solidFill>
                  <a:srgbClr val="E5E0DF"/>
                </a:solidFill>
                <a:latin typeface="Saira Medium" pitchFamily="34" charset="0"/>
                <a:ea typeface="Saira Medium" pitchFamily="34" charset="-122"/>
                <a:cs typeface="Saira Medium" pitchFamily="34" charset="-120"/>
              </a:rPr>
              <a:t>4</a:t>
            </a:r>
            <a:endParaRPr lang="en-US" sz="2650" dirty="0"/>
          </a:p>
        </p:txBody>
      </p:sp>
      <p:sp>
        <p:nvSpPr>
          <p:cNvPr id="17" name="Text 15"/>
          <p:cNvSpPr/>
          <p:nvPr/>
        </p:nvSpPr>
        <p:spPr>
          <a:xfrm>
            <a:off x="1530906" y="506456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Saira Medium" pitchFamily="34" charset="0"/>
                <a:ea typeface="Saira Medium" pitchFamily="34" charset="-122"/>
                <a:cs typeface="Saira Medium" pitchFamily="34" charset="-120"/>
              </a:rPr>
              <a:t>Date and Time</a:t>
            </a:r>
            <a:endParaRPr lang="en-US" sz="2200" dirty="0"/>
          </a:p>
        </p:txBody>
      </p:sp>
      <p:sp>
        <p:nvSpPr>
          <p:cNvPr id="18" name="Text 16"/>
          <p:cNvSpPr/>
          <p:nvPr/>
        </p:nvSpPr>
        <p:spPr>
          <a:xfrm>
            <a:off x="1530906" y="5554980"/>
            <a:ext cx="5670947" cy="72580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Records when the file was created, modified, or last accessed.</a:t>
            </a:r>
            <a:endParaRPr lang="en-US" sz="1750" dirty="0"/>
          </a:p>
        </p:txBody>
      </p:sp>
      <p:sp>
        <p:nvSpPr>
          <p:cNvPr id="19" name="Shape 17"/>
          <p:cNvSpPr/>
          <p:nvPr/>
        </p:nvSpPr>
        <p:spPr>
          <a:xfrm>
            <a:off x="7428667" y="5064562"/>
            <a:ext cx="510302" cy="510302"/>
          </a:xfrm>
          <a:prstGeom prst="roundRect">
            <a:avLst>
              <a:gd name="adj" fmla="val 40005"/>
            </a:avLst>
          </a:prstGeom>
          <a:solidFill>
            <a:srgbClr val="030303"/>
          </a:solidFill>
          <a:ln w="22860">
            <a:solidFill>
              <a:srgbClr val="FC8337"/>
            </a:solidFill>
            <a:prstDash val="solid"/>
          </a:ln>
        </p:spPr>
        <p:txBody>
          <a:bodyPr/>
          <a:lstStyle/>
          <a:p>
            <a:endParaRPr lang="en-US"/>
          </a:p>
        </p:txBody>
      </p:sp>
      <p:sp>
        <p:nvSpPr>
          <p:cNvPr id="20" name="Text 18"/>
          <p:cNvSpPr/>
          <p:nvPr/>
        </p:nvSpPr>
        <p:spPr>
          <a:xfrm>
            <a:off x="7578090" y="5149572"/>
            <a:ext cx="211336" cy="340281"/>
          </a:xfrm>
          <a:prstGeom prst="rect">
            <a:avLst/>
          </a:prstGeom>
          <a:noFill/>
          <a:ln/>
        </p:spPr>
        <p:txBody>
          <a:bodyPr wrap="none" lIns="0" tIns="0" rIns="0" bIns="0" rtlCol="0" anchor="t"/>
          <a:lstStyle/>
          <a:p>
            <a:pPr marL="0" indent="0" algn="ctr">
              <a:lnSpc>
                <a:spcPts val="2650"/>
              </a:lnSpc>
              <a:buNone/>
            </a:pPr>
            <a:r>
              <a:rPr lang="en-US" sz="2650" dirty="0">
                <a:solidFill>
                  <a:srgbClr val="E5E0DF"/>
                </a:solidFill>
                <a:latin typeface="Saira Medium" pitchFamily="34" charset="0"/>
                <a:ea typeface="Saira Medium" pitchFamily="34" charset="-122"/>
                <a:cs typeface="Saira Medium" pitchFamily="34" charset="-120"/>
              </a:rPr>
              <a:t>5</a:t>
            </a:r>
            <a:endParaRPr lang="en-US" sz="2650" dirty="0"/>
          </a:p>
        </p:txBody>
      </p:sp>
      <p:sp>
        <p:nvSpPr>
          <p:cNvPr id="21" name="Text 19"/>
          <p:cNvSpPr/>
          <p:nvPr/>
        </p:nvSpPr>
        <p:spPr>
          <a:xfrm>
            <a:off x="8165783" y="506456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Saira Medium" pitchFamily="34" charset="0"/>
                <a:ea typeface="Saira Medium" pitchFamily="34" charset="-122"/>
                <a:cs typeface="Saira Medium" pitchFamily="34" charset="-120"/>
              </a:rPr>
              <a:t>Permissions</a:t>
            </a:r>
            <a:endParaRPr lang="en-US" sz="2200" dirty="0"/>
          </a:p>
        </p:txBody>
      </p:sp>
      <p:sp>
        <p:nvSpPr>
          <p:cNvPr id="22" name="Text 20"/>
          <p:cNvSpPr/>
          <p:nvPr/>
        </p:nvSpPr>
        <p:spPr>
          <a:xfrm>
            <a:off x="8165783" y="5554980"/>
            <a:ext cx="5670947" cy="72580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Control access levels for different users, granting read, write, or execute privileges.</a:t>
            </a:r>
            <a:endParaRPr lang="en-US" sz="1750" dirty="0"/>
          </a:p>
        </p:txBody>
      </p:sp>
      <p:pic>
        <p:nvPicPr>
          <p:cNvPr id="24" name="Picture 23">
            <a:extLst>
              <a:ext uri="{FF2B5EF4-FFF2-40B4-BE49-F238E27FC236}">
                <a16:creationId xmlns:a16="http://schemas.microsoft.com/office/drawing/2014/main" id="{94DD66E3-4C36-65A6-614B-D3BE1ACDDD70}"/>
              </a:ext>
            </a:extLst>
          </p:cNvPr>
          <p:cNvPicPr>
            <a:picLocks noChangeAspect="1"/>
          </p:cNvPicPr>
          <p:nvPr/>
        </p:nvPicPr>
        <p:blipFill>
          <a:blip r:embed="rId3"/>
          <a:stretch>
            <a:fillRect/>
          </a:stretch>
        </p:blipFill>
        <p:spPr>
          <a:xfrm>
            <a:off x="11719244" y="7726779"/>
            <a:ext cx="2829624" cy="42559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55306" y="779502"/>
            <a:ext cx="5492591" cy="686514"/>
          </a:xfrm>
          <a:prstGeom prst="rect">
            <a:avLst/>
          </a:prstGeom>
          <a:noFill/>
          <a:ln/>
        </p:spPr>
        <p:txBody>
          <a:bodyPr wrap="none" lIns="0" tIns="0" rIns="0" bIns="0" rtlCol="0" anchor="t"/>
          <a:lstStyle/>
          <a:p>
            <a:pPr marL="0" indent="0">
              <a:lnSpc>
                <a:spcPts val="5400"/>
              </a:lnSpc>
              <a:buNone/>
            </a:pPr>
            <a:r>
              <a:rPr lang="en-US" sz="4300" dirty="0">
                <a:solidFill>
                  <a:srgbClr val="FFFFFF"/>
                </a:solidFill>
                <a:latin typeface="Saira Medium" pitchFamily="34" charset="0"/>
                <a:ea typeface="Saira Medium" pitchFamily="34" charset="-122"/>
                <a:cs typeface="Saira Medium" pitchFamily="34" charset="-120"/>
              </a:rPr>
              <a:t>File Operations</a:t>
            </a:r>
            <a:endParaRPr lang="en-US" sz="4300" dirty="0"/>
          </a:p>
        </p:txBody>
      </p:sp>
      <p:sp>
        <p:nvSpPr>
          <p:cNvPr id="4" name="Shape 1"/>
          <p:cNvSpPr/>
          <p:nvPr/>
        </p:nvSpPr>
        <p:spPr>
          <a:xfrm>
            <a:off x="6255306" y="1795463"/>
            <a:ext cx="3693319" cy="2717483"/>
          </a:xfrm>
          <a:prstGeom prst="roundRect">
            <a:avLst>
              <a:gd name="adj" fmla="val 7276"/>
            </a:avLst>
          </a:prstGeom>
          <a:solidFill>
            <a:srgbClr val="030303"/>
          </a:solidFill>
          <a:ln w="22860">
            <a:solidFill>
              <a:srgbClr val="FC8337"/>
            </a:solidFill>
            <a:prstDash val="solid"/>
          </a:ln>
        </p:spPr>
        <p:txBody>
          <a:bodyPr/>
          <a:lstStyle/>
          <a:p>
            <a:endParaRPr lang="en-US"/>
          </a:p>
        </p:txBody>
      </p:sp>
      <p:sp>
        <p:nvSpPr>
          <p:cNvPr id="5" name="Text 2"/>
          <p:cNvSpPr/>
          <p:nvPr/>
        </p:nvSpPr>
        <p:spPr>
          <a:xfrm>
            <a:off x="6497836" y="2037993"/>
            <a:ext cx="2746296" cy="343257"/>
          </a:xfrm>
          <a:prstGeom prst="rect">
            <a:avLst/>
          </a:prstGeom>
          <a:noFill/>
          <a:ln/>
        </p:spPr>
        <p:txBody>
          <a:bodyPr wrap="none" lIns="0" tIns="0" rIns="0" bIns="0" rtlCol="0" anchor="t"/>
          <a:lstStyle/>
          <a:p>
            <a:pPr marL="0" indent="0">
              <a:lnSpc>
                <a:spcPts val="2700"/>
              </a:lnSpc>
              <a:buNone/>
            </a:pPr>
            <a:r>
              <a:rPr lang="en-US" sz="2150" dirty="0">
                <a:solidFill>
                  <a:srgbClr val="E5E0DF"/>
                </a:solidFill>
                <a:latin typeface="Saira Medium" pitchFamily="34" charset="0"/>
                <a:ea typeface="Saira Medium" pitchFamily="34" charset="-122"/>
                <a:cs typeface="Saira Medium" pitchFamily="34" charset="-120"/>
              </a:rPr>
              <a:t>Create</a:t>
            </a:r>
            <a:endParaRPr lang="en-US" sz="2150" dirty="0"/>
          </a:p>
        </p:txBody>
      </p:sp>
      <p:sp>
        <p:nvSpPr>
          <p:cNvPr id="6" name="Text 3"/>
          <p:cNvSpPr/>
          <p:nvPr/>
        </p:nvSpPr>
        <p:spPr>
          <a:xfrm>
            <a:off x="6497836" y="2513052"/>
            <a:ext cx="3208258" cy="1757363"/>
          </a:xfrm>
          <a:prstGeom prst="rect">
            <a:avLst/>
          </a:prstGeom>
          <a:noFill/>
          <a:ln/>
        </p:spPr>
        <p:txBody>
          <a:bodyPr wrap="square" lIns="0" tIns="0" rIns="0" bIns="0" rtlCol="0" anchor="t"/>
          <a:lstStyle/>
          <a:p>
            <a:pPr marL="0" indent="0">
              <a:lnSpc>
                <a:spcPts val="2750"/>
              </a:lnSpc>
              <a:buNone/>
            </a:pPr>
            <a:r>
              <a:rPr lang="en-US" sz="1700" dirty="0">
                <a:solidFill>
                  <a:srgbClr val="E5E0DF"/>
                </a:solidFill>
                <a:latin typeface="Roboto" pitchFamily="34" charset="0"/>
                <a:ea typeface="Roboto" pitchFamily="34" charset="-122"/>
                <a:cs typeface="Roboto" pitchFamily="34" charset="-120"/>
              </a:rPr>
              <a:t>This operation allows users to create new files. The user specifies a filename and the file system allocates disk space for it.</a:t>
            </a:r>
            <a:endParaRPr lang="en-US" sz="1700" dirty="0"/>
          </a:p>
        </p:txBody>
      </p:sp>
      <p:sp>
        <p:nvSpPr>
          <p:cNvPr id="7" name="Shape 4"/>
          <p:cNvSpPr/>
          <p:nvPr/>
        </p:nvSpPr>
        <p:spPr>
          <a:xfrm>
            <a:off x="10168295" y="1795463"/>
            <a:ext cx="3693319" cy="2717483"/>
          </a:xfrm>
          <a:prstGeom prst="roundRect">
            <a:avLst>
              <a:gd name="adj" fmla="val 7276"/>
            </a:avLst>
          </a:prstGeom>
          <a:solidFill>
            <a:srgbClr val="030303"/>
          </a:solidFill>
          <a:ln w="22860">
            <a:solidFill>
              <a:srgbClr val="FC8337"/>
            </a:solidFill>
            <a:prstDash val="solid"/>
          </a:ln>
        </p:spPr>
        <p:txBody>
          <a:bodyPr/>
          <a:lstStyle/>
          <a:p>
            <a:endParaRPr lang="en-US"/>
          </a:p>
        </p:txBody>
      </p:sp>
      <p:sp>
        <p:nvSpPr>
          <p:cNvPr id="8" name="Text 5"/>
          <p:cNvSpPr/>
          <p:nvPr/>
        </p:nvSpPr>
        <p:spPr>
          <a:xfrm>
            <a:off x="10410825" y="2037993"/>
            <a:ext cx="2746296" cy="343257"/>
          </a:xfrm>
          <a:prstGeom prst="rect">
            <a:avLst/>
          </a:prstGeom>
          <a:noFill/>
          <a:ln/>
        </p:spPr>
        <p:txBody>
          <a:bodyPr wrap="none" lIns="0" tIns="0" rIns="0" bIns="0" rtlCol="0" anchor="t"/>
          <a:lstStyle/>
          <a:p>
            <a:pPr marL="0" indent="0">
              <a:lnSpc>
                <a:spcPts val="2700"/>
              </a:lnSpc>
              <a:buNone/>
            </a:pPr>
            <a:r>
              <a:rPr lang="en-US" sz="2150" dirty="0">
                <a:solidFill>
                  <a:srgbClr val="E5E0DF"/>
                </a:solidFill>
                <a:latin typeface="Saira Medium" pitchFamily="34" charset="0"/>
                <a:ea typeface="Saira Medium" pitchFamily="34" charset="-122"/>
                <a:cs typeface="Saira Medium" pitchFamily="34" charset="-120"/>
              </a:rPr>
              <a:t>Read</a:t>
            </a:r>
            <a:endParaRPr lang="en-US" sz="2150" dirty="0"/>
          </a:p>
        </p:txBody>
      </p:sp>
      <p:sp>
        <p:nvSpPr>
          <p:cNvPr id="9" name="Text 6"/>
          <p:cNvSpPr/>
          <p:nvPr/>
        </p:nvSpPr>
        <p:spPr>
          <a:xfrm>
            <a:off x="10410825" y="2513052"/>
            <a:ext cx="3208258" cy="1757363"/>
          </a:xfrm>
          <a:prstGeom prst="rect">
            <a:avLst/>
          </a:prstGeom>
          <a:noFill/>
          <a:ln/>
        </p:spPr>
        <p:txBody>
          <a:bodyPr wrap="square" lIns="0" tIns="0" rIns="0" bIns="0" rtlCol="0" anchor="t"/>
          <a:lstStyle/>
          <a:p>
            <a:pPr marL="0" indent="0">
              <a:lnSpc>
                <a:spcPts val="2750"/>
              </a:lnSpc>
              <a:buNone/>
            </a:pPr>
            <a:r>
              <a:rPr lang="en-US" sz="1700" dirty="0">
                <a:solidFill>
                  <a:srgbClr val="E5E0DF"/>
                </a:solidFill>
                <a:latin typeface="Roboto" pitchFamily="34" charset="0"/>
                <a:ea typeface="Roboto" pitchFamily="34" charset="-122"/>
                <a:cs typeface="Roboto" pitchFamily="34" charset="-120"/>
              </a:rPr>
              <a:t>This operation enables users to access and retrieve data from a file. The contents of the file are transferred from secondary storage to main memory.</a:t>
            </a:r>
            <a:endParaRPr lang="en-US" sz="1700" dirty="0"/>
          </a:p>
        </p:txBody>
      </p:sp>
      <p:sp>
        <p:nvSpPr>
          <p:cNvPr id="10" name="Shape 7"/>
          <p:cNvSpPr/>
          <p:nvPr/>
        </p:nvSpPr>
        <p:spPr>
          <a:xfrm>
            <a:off x="6255306" y="4732615"/>
            <a:ext cx="3693319" cy="2717483"/>
          </a:xfrm>
          <a:prstGeom prst="roundRect">
            <a:avLst>
              <a:gd name="adj" fmla="val 7276"/>
            </a:avLst>
          </a:prstGeom>
          <a:solidFill>
            <a:srgbClr val="030303"/>
          </a:solidFill>
          <a:ln w="22860">
            <a:solidFill>
              <a:srgbClr val="FC8337"/>
            </a:solidFill>
            <a:prstDash val="solid"/>
          </a:ln>
        </p:spPr>
        <p:txBody>
          <a:bodyPr/>
          <a:lstStyle/>
          <a:p>
            <a:endParaRPr lang="en-US"/>
          </a:p>
        </p:txBody>
      </p:sp>
      <p:sp>
        <p:nvSpPr>
          <p:cNvPr id="11" name="Text 8"/>
          <p:cNvSpPr/>
          <p:nvPr/>
        </p:nvSpPr>
        <p:spPr>
          <a:xfrm>
            <a:off x="6497836" y="4975146"/>
            <a:ext cx="2746296" cy="343257"/>
          </a:xfrm>
          <a:prstGeom prst="rect">
            <a:avLst/>
          </a:prstGeom>
          <a:noFill/>
          <a:ln/>
        </p:spPr>
        <p:txBody>
          <a:bodyPr wrap="none" lIns="0" tIns="0" rIns="0" bIns="0" rtlCol="0" anchor="t"/>
          <a:lstStyle/>
          <a:p>
            <a:pPr marL="0" indent="0">
              <a:lnSpc>
                <a:spcPts val="2700"/>
              </a:lnSpc>
              <a:buNone/>
            </a:pPr>
            <a:r>
              <a:rPr lang="en-US" sz="2150" dirty="0">
                <a:solidFill>
                  <a:srgbClr val="E5E0DF"/>
                </a:solidFill>
                <a:latin typeface="Saira Medium" pitchFamily="34" charset="0"/>
                <a:ea typeface="Saira Medium" pitchFamily="34" charset="-122"/>
                <a:cs typeface="Saira Medium" pitchFamily="34" charset="-120"/>
              </a:rPr>
              <a:t>Write</a:t>
            </a:r>
            <a:endParaRPr lang="en-US" sz="2150" dirty="0"/>
          </a:p>
        </p:txBody>
      </p:sp>
      <p:sp>
        <p:nvSpPr>
          <p:cNvPr id="12" name="Text 9"/>
          <p:cNvSpPr/>
          <p:nvPr/>
        </p:nvSpPr>
        <p:spPr>
          <a:xfrm>
            <a:off x="6497836" y="5450205"/>
            <a:ext cx="3208258" cy="1757363"/>
          </a:xfrm>
          <a:prstGeom prst="rect">
            <a:avLst/>
          </a:prstGeom>
          <a:noFill/>
          <a:ln/>
        </p:spPr>
        <p:txBody>
          <a:bodyPr wrap="square" lIns="0" tIns="0" rIns="0" bIns="0" rtlCol="0" anchor="t"/>
          <a:lstStyle/>
          <a:p>
            <a:pPr marL="0" indent="0">
              <a:lnSpc>
                <a:spcPts val="2750"/>
              </a:lnSpc>
              <a:buNone/>
            </a:pPr>
            <a:r>
              <a:rPr lang="en-US" sz="1700" dirty="0">
                <a:solidFill>
                  <a:srgbClr val="E5E0DF"/>
                </a:solidFill>
                <a:latin typeface="Roboto" pitchFamily="34" charset="0"/>
                <a:ea typeface="Roboto" pitchFamily="34" charset="-122"/>
                <a:cs typeface="Roboto" pitchFamily="34" charset="-120"/>
              </a:rPr>
              <a:t>This operation allows users to modify the contents of an existing file by adding or changing data. The updated data is written to the file on disk.</a:t>
            </a:r>
            <a:endParaRPr lang="en-US" sz="1700" dirty="0"/>
          </a:p>
        </p:txBody>
      </p:sp>
      <p:sp>
        <p:nvSpPr>
          <p:cNvPr id="13" name="Shape 10"/>
          <p:cNvSpPr/>
          <p:nvPr/>
        </p:nvSpPr>
        <p:spPr>
          <a:xfrm>
            <a:off x="10168295" y="4732615"/>
            <a:ext cx="3693319" cy="2717483"/>
          </a:xfrm>
          <a:prstGeom prst="roundRect">
            <a:avLst>
              <a:gd name="adj" fmla="val 7276"/>
            </a:avLst>
          </a:prstGeom>
          <a:solidFill>
            <a:srgbClr val="030303"/>
          </a:solidFill>
          <a:ln w="22860">
            <a:solidFill>
              <a:srgbClr val="FC8337"/>
            </a:solidFill>
            <a:prstDash val="solid"/>
          </a:ln>
        </p:spPr>
        <p:txBody>
          <a:bodyPr/>
          <a:lstStyle/>
          <a:p>
            <a:endParaRPr lang="en-US"/>
          </a:p>
        </p:txBody>
      </p:sp>
      <p:sp>
        <p:nvSpPr>
          <p:cNvPr id="14" name="Text 11"/>
          <p:cNvSpPr/>
          <p:nvPr/>
        </p:nvSpPr>
        <p:spPr>
          <a:xfrm>
            <a:off x="10410825" y="4975146"/>
            <a:ext cx="2746296" cy="343257"/>
          </a:xfrm>
          <a:prstGeom prst="rect">
            <a:avLst/>
          </a:prstGeom>
          <a:noFill/>
          <a:ln/>
        </p:spPr>
        <p:txBody>
          <a:bodyPr wrap="none" lIns="0" tIns="0" rIns="0" bIns="0" rtlCol="0" anchor="t"/>
          <a:lstStyle/>
          <a:p>
            <a:pPr marL="0" indent="0">
              <a:lnSpc>
                <a:spcPts val="2700"/>
              </a:lnSpc>
              <a:buNone/>
            </a:pPr>
            <a:r>
              <a:rPr lang="en-US" sz="2150" dirty="0">
                <a:solidFill>
                  <a:srgbClr val="E5E0DF"/>
                </a:solidFill>
                <a:latin typeface="Saira Medium" pitchFamily="34" charset="0"/>
                <a:ea typeface="Saira Medium" pitchFamily="34" charset="-122"/>
                <a:cs typeface="Saira Medium" pitchFamily="34" charset="-120"/>
              </a:rPr>
              <a:t>Delete</a:t>
            </a:r>
            <a:endParaRPr lang="en-US" sz="2150" dirty="0"/>
          </a:p>
        </p:txBody>
      </p:sp>
      <p:sp>
        <p:nvSpPr>
          <p:cNvPr id="15" name="Text 12"/>
          <p:cNvSpPr/>
          <p:nvPr/>
        </p:nvSpPr>
        <p:spPr>
          <a:xfrm>
            <a:off x="10410825" y="5450205"/>
            <a:ext cx="3208258" cy="1405890"/>
          </a:xfrm>
          <a:prstGeom prst="rect">
            <a:avLst/>
          </a:prstGeom>
          <a:noFill/>
          <a:ln/>
        </p:spPr>
        <p:txBody>
          <a:bodyPr wrap="square" lIns="0" tIns="0" rIns="0" bIns="0" rtlCol="0" anchor="t"/>
          <a:lstStyle/>
          <a:p>
            <a:pPr marL="0" indent="0">
              <a:lnSpc>
                <a:spcPts val="2750"/>
              </a:lnSpc>
              <a:buNone/>
            </a:pPr>
            <a:r>
              <a:rPr lang="en-US" sz="1700" dirty="0">
                <a:solidFill>
                  <a:srgbClr val="E5E0DF"/>
                </a:solidFill>
                <a:latin typeface="Roboto" pitchFamily="34" charset="0"/>
                <a:ea typeface="Roboto" pitchFamily="34" charset="-122"/>
                <a:cs typeface="Roboto" pitchFamily="34" charset="-120"/>
              </a:rPr>
              <a:t>This operation removes a file from the file system. The disk space occupied by the file is freed up for reuse.</a:t>
            </a:r>
            <a:endParaRPr lang="en-US" sz="1700" dirty="0"/>
          </a:p>
        </p:txBody>
      </p:sp>
      <p:pic>
        <p:nvPicPr>
          <p:cNvPr id="19" name="Picture 18">
            <a:extLst>
              <a:ext uri="{FF2B5EF4-FFF2-40B4-BE49-F238E27FC236}">
                <a16:creationId xmlns:a16="http://schemas.microsoft.com/office/drawing/2014/main" id="{4FCFAAD9-3887-2510-F413-C913575F7B33}"/>
              </a:ext>
            </a:extLst>
          </p:cNvPr>
          <p:cNvPicPr>
            <a:picLocks noChangeAspect="1"/>
          </p:cNvPicPr>
          <p:nvPr/>
        </p:nvPicPr>
        <p:blipFill>
          <a:blip r:embed="rId4"/>
          <a:stretch>
            <a:fillRect/>
          </a:stretch>
        </p:blipFill>
        <p:spPr>
          <a:xfrm>
            <a:off x="11934277" y="7768670"/>
            <a:ext cx="2652931" cy="39901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24245" y="491609"/>
            <a:ext cx="7963138" cy="557332"/>
          </a:xfrm>
          <a:prstGeom prst="rect">
            <a:avLst/>
          </a:prstGeom>
          <a:noFill/>
          <a:ln/>
        </p:spPr>
        <p:txBody>
          <a:bodyPr wrap="none" lIns="0" tIns="0" rIns="0" bIns="0" rtlCol="0" anchor="t"/>
          <a:lstStyle/>
          <a:p>
            <a:pPr marL="0" indent="0">
              <a:lnSpc>
                <a:spcPts val="4350"/>
              </a:lnSpc>
              <a:buNone/>
            </a:pPr>
            <a:r>
              <a:rPr lang="en-US" sz="3500" dirty="0">
                <a:solidFill>
                  <a:srgbClr val="FFFFFF"/>
                </a:solidFill>
                <a:latin typeface="Saira Medium" pitchFamily="34" charset="0"/>
                <a:ea typeface="Saira Medium" pitchFamily="34" charset="-122"/>
                <a:cs typeface="Saira Medium" pitchFamily="34" charset="-120"/>
              </a:rPr>
              <a:t>File Operations: Managing Information</a:t>
            </a:r>
            <a:endParaRPr lang="en-US" sz="3500" dirty="0"/>
          </a:p>
        </p:txBody>
      </p:sp>
      <p:sp>
        <p:nvSpPr>
          <p:cNvPr id="3" name="Shape 1"/>
          <p:cNvSpPr/>
          <p:nvPr/>
        </p:nvSpPr>
        <p:spPr>
          <a:xfrm>
            <a:off x="7303770" y="1405652"/>
            <a:ext cx="22860" cy="6332339"/>
          </a:xfrm>
          <a:prstGeom prst="roundRect">
            <a:avLst>
              <a:gd name="adj" fmla="val 702252"/>
            </a:avLst>
          </a:prstGeom>
          <a:solidFill>
            <a:srgbClr val="FFFFFF">
              <a:alpha val="24000"/>
            </a:srgbClr>
          </a:solidFill>
          <a:ln/>
        </p:spPr>
        <p:txBody>
          <a:bodyPr/>
          <a:lstStyle/>
          <a:p>
            <a:endParaRPr lang="en-US"/>
          </a:p>
        </p:txBody>
      </p:sp>
      <p:sp>
        <p:nvSpPr>
          <p:cNvPr id="4" name="Shape 2"/>
          <p:cNvSpPr/>
          <p:nvPr/>
        </p:nvSpPr>
        <p:spPr>
          <a:xfrm>
            <a:off x="6513195" y="1795463"/>
            <a:ext cx="624245" cy="22860"/>
          </a:xfrm>
          <a:prstGeom prst="roundRect">
            <a:avLst>
              <a:gd name="adj" fmla="val 702252"/>
            </a:avLst>
          </a:prstGeom>
          <a:solidFill>
            <a:srgbClr val="FC8337"/>
          </a:solidFill>
          <a:ln/>
        </p:spPr>
        <p:txBody>
          <a:bodyPr/>
          <a:lstStyle/>
          <a:p>
            <a:endParaRPr lang="en-US"/>
          </a:p>
        </p:txBody>
      </p:sp>
      <p:sp>
        <p:nvSpPr>
          <p:cNvPr id="5" name="Shape 3"/>
          <p:cNvSpPr/>
          <p:nvPr/>
        </p:nvSpPr>
        <p:spPr>
          <a:xfrm>
            <a:off x="7114580" y="1606272"/>
            <a:ext cx="401241" cy="401241"/>
          </a:xfrm>
          <a:prstGeom prst="roundRect">
            <a:avLst>
              <a:gd name="adj" fmla="val 40010"/>
            </a:avLst>
          </a:prstGeom>
          <a:solidFill>
            <a:srgbClr val="030303"/>
          </a:solidFill>
          <a:ln w="15240">
            <a:solidFill>
              <a:srgbClr val="FC8337"/>
            </a:solidFill>
            <a:prstDash val="solid"/>
          </a:ln>
        </p:spPr>
        <p:txBody>
          <a:bodyPr/>
          <a:lstStyle/>
          <a:p>
            <a:endParaRPr lang="en-US"/>
          </a:p>
        </p:txBody>
      </p:sp>
      <p:sp>
        <p:nvSpPr>
          <p:cNvPr id="6" name="Text 4"/>
          <p:cNvSpPr/>
          <p:nvPr/>
        </p:nvSpPr>
        <p:spPr>
          <a:xfrm>
            <a:off x="7263884" y="1673066"/>
            <a:ext cx="102513" cy="267533"/>
          </a:xfrm>
          <a:prstGeom prst="rect">
            <a:avLst/>
          </a:prstGeom>
          <a:noFill/>
          <a:ln/>
        </p:spPr>
        <p:txBody>
          <a:bodyPr wrap="none" lIns="0" tIns="0" rIns="0" bIns="0" rtlCol="0" anchor="t"/>
          <a:lstStyle/>
          <a:p>
            <a:pPr marL="0" indent="0" algn="ctr">
              <a:lnSpc>
                <a:spcPts val="2100"/>
              </a:lnSpc>
              <a:buNone/>
            </a:pPr>
            <a:r>
              <a:rPr lang="en-US" sz="2100" dirty="0">
                <a:solidFill>
                  <a:srgbClr val="E5E0DF"/>
                </a:solidFill>
                <a:latin typeface="Saira Medium" pitchFamily="34" charset="0"/>
                <a:ea typeface="Saira Medium" pitchFamily="34" charset="-122"/>
                <a:cs typeface="Saira Medium" pitchFamily="34" charset="-120"/>
              </a:rPr>
              <a:t>1</a:t>
            </a:r>
            <a:endParaRPr lang="en-US" sz="2100" dirty="0"/>
          </a:p>
        </p:txBody>
      </p:sp>
      <p:sp>
        <p:nvSpPr>
          <p:cNvPr id="7" name="Text 5"/>
          <p:cNvSpPr/>
          <p:nvPr/>
        </p:nvSpPr>
        <p:spPr>
          <a:xfrm>
            <a:off x="4104680" y="1584008"/>
            <a:ext cx="2229564" cy="278725"/>
          </a:xfrm>
          <a:prstGeom prst="rect">
            <a:avLst/>
          </a:prstGeom>
          <a:noFill/>
          <a:ln/>
        </p:spPr>
        <p:txBody>
          <a:bodyPr wrap="none" lIns="0" tIns="0" rIns="0" bIns="0" rtlCol="0" anchor="t"/>
          <a:lstStyle/>
          <a:p>
            <a:pPr marL="0" indent="0" algn="r">
              <a:lnSpc>
                <a:spcPts val="2150"/>
              </a:lnSpc>
              <a:buNone/>
            </a:pPr>
            <a:r>
              <a:rPr lang="en-US" sz="1750" dirty="0">
                <a:solidFill>
                  <a:srgbClr val="E5E0DF"/>
                </a:solidFill>
                <a:latin typeface="Saira Medium" pitchFamily="34" charset="0"/>
                <a:ea typeface="Saira Medium" pitchFamily="34" charset="-122"/>
                <a:cs typeface="Saira Medium" pitchFamily="34" charset="-120"/>
              </a:rPr>
              <a:t>Create</a:t>
            </a:r>
            <a:endParaRPr lang="en-US" sz="1750" dirty="0"/>
          </a:p>
        </p:txBody>
      </p:sp>
      <p:sp>
        <p:nvSpPr>
          <p:cNvPr id="8" name="Text 6"/>
          <p:cNvSpPr/>
          <p:nvPr/>
        </p:nvSpPr>
        <p:spPr>
          <a:xfrm>
            <a:off x="624245" y="1969651"/>
            <a:ext cx="5709999" cy="285274"/>
          </a:xfrm>
          <a:prstGeom prst="rect">
            <a:avLst/>
          </a:prstGeom>
          <a:noFill/>
          <a:ln/>
        </p:spPr>
        <p:txBody>
          <a:bodyPr wrap="none" lIns="0" tIns="0" rIns="0" bIns="0" rtlCol="0" anchor="t"/>
          <a:lstStyle/>
          <a:p>
            <a:pPr marL="0" indent="0" algn="r">
              <a:lnSpc>
                <a:spcPts val="2200"/>
              </a:lnSpc>
              <a:buNone/>
            </a:pPr>
            <a:r>
              <a:rPr lang="en-US" sz="1400" dirty="0">
                <a:solidFill>
                  <a:srgbClr val="E5E0DF"/>
                </a:solidFill>
                <a:latin typeface="Roboto" pitchFamily="34" charset="0"/>
                <a:ea typeface="Roboto" pitchFamily="34" charset="-122"/>
                <a:cs typeface="Roboto" pitchFamily="34" charset="-120"/>
              </a:rPr>
              <a:t>A new file is created, assigning it a name and type, ready for data input.</a:t>
            </a:r>
            <a:endParaRPr lang="en-US" sz="1400" dirty="0"/>
          </a:p>
        </p:txBody>
      </p:sp>
      <p:sp>
        <p:nvSpPr>
          <p:cNvPr id="9" name="Shape 7"/>
          <p:cNvSpPr/>
          <p:nvPr/>
        </p:nvSpPr>
        <p:spPr>
          <a:xfrm>
            <a:off x="7492960" y="2687241"/>
            <a:ext cx="624245" cy="22860"/>
          </a:xfrm>
          <a:prstGeom prst="roundRect">
            <a:avLst>
              <a:gd name="adj" fmla="val 702252"/>
            </a:avLst>
          </a:prstGeom>
          <a:solidFill>
            <a:srgbClr val="FC8337"/>
          </a:solidFill>
          <a:ln/>
        </p:spPr>
        <p:txBody>
          <a:bodyPr/>
          <a:lstStyle/>
          <a:p>
            <a:endParaRPr lang="en-US"/>
          </a:p>
        </p:txBody>
      </p:sp>
      <p:sp>
        <p:nvSpPr>
          <p:cNvPr id="10" name="Shape 8"/>
          <p:cNvSpPr/>
          <p:nvPr/>
        </p:nvSpPr>
        <p:spPr>
          <a:xfrm>
            <a:off x="7114580" y="2498050"/>
            <a:ext cx="401241" cy="401241"/>
          </a:xfrm>
          <a:prstGeom prst="roundRect">
            <a:avLst>
              <a:gd name="adj" fmla="val 40010"/>
            </a:avLst>
          </a:prstGeom>
          <a:solidFill>
            <a:srgbClr val="030303"/>
          </a:solidFill>
          <a:ln w="15240">
            <a:solidFill>
              <a:srgbClr val="FC8337"/>
            </a:solidFill>
            <a:prstDash val="solid"/>
          </a:ln>
        </p:spPr>
        <p:txBody>
          <a:bodyPr/>
          <a:lstStyle/>
          <a:p>
            <a:endParaRPr lang="en-US"/>
          </a:p>
        </p:txBody>
      </p:sp>
      <p:sp>
        <p:nvSpPr>
          <p:cNvPr id="11" name="Text 9"/>
          <p:cNvSpPr/>
          <p:nvPr/>
        </p:nvSpPr>
        <p:spPr>
          <a:xfrm>
            <a:off x="7233404" y="2564844"/>
            <a:ext cx="163473" cy="267533"/>
          </a:xfrm>
          <a:prstGeom prst="rect">
            <a:avLst/>
          </a:prstGeom>
          <a:noFill/>
          <a:ln/>
        </p:spPr>
        <p:txBody>
          <a:bodyPr wrap="none" lIns="0" tIns="0" rIns="0" bIns="0" rtlCol="0" anchor="t"/>
          <a:lstStyle/>
          <a:p>
            <a:pPr marL="0" indent="0" algn="ctr">
              <a:lnSpc>
                <a:spcPts val="2100"/>
              </a:lnSpc>
              <a:buNone/>
            </a:pPr>
            <a:r>
              <a:rPr lang="en-US" sz="2100" dirty="0">
                <a:solidFill>
                  <a:srgbClr val="E5E0DF"/>
                </a:solidFill>
                <a:latin typeface="Saira Medium" pitchFamily="34" charset="0"/>
                <a:ea typeface="Saira Medium" pitchFamily="34" charset="-122"/>
                <a:cs typeface="Saira Medium" pitchFamily="34" charset="-120"/>
              </a:rPr>
              <a:t>2</a:t>
            </a:r>
            <a:endParaRPr lang="en-US" sz="2100" dirty="0"/>
          </a:p>
        </p:txBody>
      </p:sp>
      <p:sp>
        <p:nvSpPr>
          <p:cNvPr id="12" name="Text 10"/>
          <p:cNvSpPr/>
          <p:nvPr/>
        </p:nvSpPr>
        <p:spPr>
          <a:xfrm>
            <a:off x="8296156" y="2475786"/>
            <a:ext cx="2229564" cy="278725"/>
          </a:xfrm>
          <a:prstGeom prst="rect">
            <a:avLst/>
          </a:prstGeom>
          <a:noFill/>
          <a:ln/>
        </p:spPr>
        <p:txBody>
          <a:bodyPr wrap="none" lIns="0" tIns="0" rIns="0" bIns="0" rtlCol="0" anchor="t"/>
          <a:lstStyle/>
          <a:p>
            <a:pPr marL="0" indent="0" algn="l">
              <a:lnSpc>
                <a:spcPts val="2150"/>
              </a:lnSpc>
              <a:buNone/>
            </a:pPr>
            <a:r>
              <a:rPr lang="en-US" sz="1750" dirty="0">
                <a:solidFill>
                  <a:srgbClr val="E5E0DF"/>
                </a:solidFill>
                <a:latin typeface="Saira Medium" pitchFamily="34" charset="0"/>
                <a:ea typeface="Saira Medium" pitchFamily="34" charset="-122"/>
                <a:cs typeface="Saira Medium" pitchFamily="34" charset="-120"/>
              </a:rPr>
              <a:t>Read</a:t>
            </a:r>
            <a:endParaRPr lang="en-US" sz="1750" dirty="0"/>
          </a:p>
        </p:txBody>
      </p:sp>
      <p:sp>
        <p:nvSpPr>
          <p:cNvPr id="13" name="Text 11"/>
          <p:cNvSpPr/>
          <p:nvPr/>
        </p:nvSpPr>
        <p:spPr>
          <a:xfrm>
            <a:off x="8296156" y="2861429"/>
            <a:ext cx="5709999" cy="285274"/>
          </a:xfrm>
          <a:prstGeom prst="rect">
            <a:avLst/>
          </a:prstGeom>
          <a:noFill/>
          <a:ln/>
        </p:spPr>
        <p:txBody>
          <a:bodyPr wrap="none" lIns="0" tIns="0" rIns="0" bIns="0" rtlCol="0" anchor="t"/>
          <a:lstStyle/>
          <a:p>
            <a:pPr marL="0" indent="0" algn="l">
              <a:lnSpc>
                <a:spcPts val="2200"/>
              </a:lnSpc>
              <a:buNone/>
            </a:pPr>
            <a:r>
              <a:rPr lang="en-US" sz="1400" dirty="0">
                <a:solidFill>
                  <a:srgbClr val="E5E0DF"/>
                </a:solidFill>
                <a:latin typeface="Roboto" pitchFamily="34" charset="0"/>
                <a:ea typeface="Roboto" pitchFamily="34" charset="-122"/>
                <a:cs typeface="Roboto" pitchFamily="34" charset="-120"/>
              </a:rPr>
              <a:t>The file's content is accessed and retrieved for viewing or processing.</a:t>
            </a:r>
            <a:endParaRPr lang="en-US" sz="1400" dirty="0"/>
          </a:p>
        </p:txBody>
      </p:sp>
      <p:sp>
        <p:nvSpPr>
          <p:cNvPr id="14" name="Shape 12"/>
          <p:cNvSpPr/>
          <p:nvPr/>
        </p:nvSpPr>
        <p:spPr>
          <a:xfrm>
            <a:off x="6513195" y="3489841"/>
            <a:ext cx="624245" cy="22860"/>
          </a:xfrm>
          <a:prstGeom prst="roundRect">
            <a:avLst>
              <a:gd name="adj" fmla="val 702252"/>
            </a:avLst>
          </a:prstGeom>
          <a:solidFill>
            <a:srgbClr val="FC8337"/>
          </a:solidFill>
          <a:ln/>
        </p:spPr>
        <p:txBody>
          <a:bodyPr/>
          <a:lstStyle/>
          <a:p>
            <a:endParaRPr lang="en-US"/>
          </a:p>
        </p:txBody>
      </p:sp>
      <p:sp>
        <p:nvSpPr>
          <p:cNvPr id="15" name="Shape 13"/>
          <p:cNvSpPr/>
          <p:nvPr/>
        </p:nvSpPr>
        <p:spPr>
          <a:xfrm>
            <a:off x="7114580" y="3300651"/>
            <a:ext cx="401241" cy="401241"/>
          </a:xfrm>
          <a:prstGeom prst="roundRect">
            <a:avLst>
              <a:gd name="adj" fmla="val 40010"/>
            </a:avLst>
          </a:prstGeom>
          <a:solidFill>
            <a:srgbClr val="030303"/>
          </a:solidFill>
          <a:ln w="15240">
            <a:solidFill>
              <a:srgbClr val="FC8337"/>
            </a:solidFill>
            <a:prstDash val="solid"/>
          </a:ln>
        </p:spPr>
        <p:txBody>
          <a:bodyPr/>
          <a:lstStyle/>
          <a:p>
            <a:endParaRPr lang="en-US"/>
          </a:p>
        </p:txBody>
      </p:sp>
      <p:sp>
        <p:nvSpPr>
          <p:cNvPr id="16" name="Text 14"/>
          <p:cNvSpPr/>
          <p:nvPr/>
        </p:nvSpPr>
        <p:spPr>
          <a:xfrm>
            <a:off x="7234357" y="3367445"/>
            <a:ext cx="161687" cy="267533"/>
          </a:xfrm>
          <a:prstGeom prst="rect">
            <a:avLst/>
          </a:prstGeom>
          <a:noFill/>
          <a:ln/>
        </p:spPr>
        <p:txBody>
          <a:bodyPr wrap="none" lIns="0" tIns="0" rIns="0" bIns="0" rtlCol="0" anchor="t"/>
          <a:lstStyle/>
          <a:p>
            <a:pPr marL="0" indent="0" algn="ctr">
              <a:lnSpc>
                <a:spcPts val="2100"/>
              </a:lnSpc>
              <a:buNone/>
            </a:pPr>
            <a:r>
              <a:rPr lang="en-US" sz="2100" dirty="0">
                <a:solidFill>
                  <a:srgbClr val="E5E0DF"/>
                </a:solidFill>
                <a:latin typeface="Saira Medium" pitchFamily="34" charset="0"/>
                <a:ea typeface="Saira Medium" pitchFamily="34" charset="-122"/>
                <a:cs typeface="Saira Medium" pitchFamily="34" charset="-120"/>
              </a:rPr>
              <a:t>3</a:t>
            </a:r>
            <a:endParaRPr lang="en-US" sz="2100" dirty="0"/>
          </a:p>
        </p:txBody>
      </p:sp>
      <p:sp>
        <p:nvSpPr>
          <p:cNvPr id="17" name="Text 15"/>
          <p:cNvSpPr/>
          <p:nvPr/>
        </p:nvSpPr>
        <p:spPr>
          <a:xfrm>
            <a:off x="4104680" y="3278386"/>
            <a:ext cx="2229564" cy="278725"/>
          </a:xfrm>
          <a:prstGeom prst="rect">
            <a:avLst/>
          </a:prstGeom>
          <a:noFill/>
          <a:ln/>
        </p:spPr>
        <p:txBody>
          <a:bodyPr wrap="none" lIns="0" tIns="0" rIns="0" bIns="0" rtlCol="0" anchor="t"/>
          <a:lstStyle/>
          <a:p>
            <a:pPr marL="0" indent="0" algn="r">
              <a:lnSpc>
                <a:spcPts val="2150"/>
              </a:lnSpc>
              <a:buNone/>
            </a:pPr>
            <a:r>
              <a:rPr lang="en-US" sz="1750" dirty="0">
                <a:solidFill>
                  <a:srgbClr val="E5E0DF"/>
                </a:solidFill>
                <a:latin typeface="Saira Medium" pitchFamily="34" charset="0"/>
                <a:ea typeface="Saira Medium" pitchFamily="34" charset="-122"/>
                <a:cs typeface="Saira Medium" pitchFamily="34" charset="-120"/>
              </a:rPr>
              <a:t>Write</a:t>
            </a:r>
            <a:endParaRPr lang="en-US" sz="1750" dirty="0"/>
          </a:p>
        </p:txBody>
      </p:sp>
      <p:sp>
        <p:nvSpPr>
          <p:cNvPr id="18" name="Text 16"/>
          <p:cNvSpPr/>
          <p:nvPr/>
        </p:nvSpPr>
        <p:spPr>
          <a:xfrm>
            <a:off x="624245" y="3664029"/>
            <a:ext cx="5709999" cy="285274"/>
          </a:xfrm>
          <a:prstGeom prst="rect">
            <a:avLst/>
          </a:prstGeom>
          <a:noFill/>
          <a:ln/>
        </p:spPr>
        <p:txBody>
          <a:bodyPr wrap="none" lIns="0" tIns="0" rIns="0" bIns="0" rtlCol="0" anchor="t"/>
          <a:lstStyle/>
          <a:p>
            <a:pPr marL="0" indent="0" algn="r">
              <a:lnSpc>
                <a:spcPts val="2200"/>
              </a:lnSpc>
              <a:buNone/>
            </a:pPr>
            <a:r>
              <a:rPr lang="en-US" sz="1400" dirty="0">
                <a:solidFill>
                  <a:srgbClr val="E5E0DF"/>
                </a:solidFill>
                <a:latin typeface="Roboto" pitchFamily="34" charset="0"/>
                <a:ea typeface="Roboto" pitchFamily="34" charset="-122"/>
                <a:cs typeface="Roboto" pitchFamily="34" charset="-120"/>
              </a:rPr>
              <a:t>Data is added to or modified within the file, changing its contents.</a:t>
            </a:r>
            <a:endParaRPr lang="en-US" sz="1400" dirty="0"/>
          </a:p>
        </p:txBody>
      </p:sp>
      <p:sp>
        <p:nvSpPr>
          <p:cNvPr id="19" name="Shape 17"/>
          <p:cNvSpPr/>
          <p:nvPr/>
        </p:nvSpPr>
        <p:spPr>
          <a:xfrm>
            <a:off x="7492960" y="4292560"/>
            <a:ext cx="624245" cy="22860"/>
          </a:xfrm>
          <a:prstGeom prst="roundRect">
            <a:avLst>
              <a:gd name="adj" fmla="val 702252"/>
            </a:avLst>
          </a:prstGeom>
          <a:solidFill>
            <a:srgbClr val="FC8337"/>
          </a:solidFill>
          <a:ln/>
        </p:spPr>
        <p:txBody>
          <a:bodyPr/>
          <a:lstStyle/>
          <a:p>
            <a:endParaRPr lang="en-US"/>
          </a:p>
        </p:txBody>
      </p:sp>
      <p:sp>
        <p:nvSpPr>
          <p:cNvPr id="20" name="Shape 18"/>
          <p:cNvSpPr/>
          <p:nvPr/>
        </p:nvSpPr>
        <p:spPr>
          <a:xfrm>
            <a:off x="7114580" y="4103370"/>
            <a:ext cx="401241" cy="401241"/>
          </a:xfrm>
          <a:prstGeom prst="roundRect">
            <a:avLst>
              <a:gd name="adj" fmla="val 40010"/>
            </a:avLst>
          </a:prstGeom>
          <a:solidFill>
            <a:srgbClr val="030303"/>
          </a:solidFill>
          <a:ln w="15240">
            <a:solidFill>
              <a:srgbClr val="FC8337"/>
            </a:solidFill>
            <a:prstDash val="solid"/>
          </a:ln>
        </p:spPr>
        <p:txBody>
          <a:bodyPr/>
          <a:lstStyle/>
          <a:p>
            <a:endParaRPr lang="en-US"/>
          </a:p>
        </p:txBody>
      </p:sp>
      <p:sp>
        <p:nvSpPr>
          <p:cNvPr id="21" name="Text 19"/>
          <p:cNvSpPr/>
          <p:nvPr/>
        </p:nvSpPr>
        <p:spPr>
          <a:xfrm>
            <a:off x="7228880" y="4170164"/>
            <a:ext cx="172641" cy="267533"/>
          </a:xfrm>
          <a:prstGeom prst="rect">
            <a:avLst/>
          </a:prstGeom>
          <a:noFill/>
          <a:ln/>
        </p:spPr>
        <p:txBody>
          <a:bodyPr wrap="none" lIns="0" tIns="0" rIns="0" bIns="0" rtlCol="0" anchor="t"/>
          <a:lstStyle/>
          <a:p>
            <a:pPr marL="0" indent="0" algn="ctr">
              <a:lnSpc>
                <a:spcPts val="2100"/>
              </a:lnSpc>
              <a:buNone/>
            </a:pPr>
            <a:r>
              <a:rPr lang="en-US" sz="2100" dirty="0">
                <a:solidFill>
                  <a:srgbClr val="E5E0DF"/>
                </a:solidFill>
                <a:latin typeface="Saira Medium" pitchFamily="34" charset="0"/>
                <a:ea typeface="Saira Medium" pitchFamily="34" charset="-122"/>
                <a:cs typeface="Saira Medium" pitchFamily="34" charset="-120"/>
              </a:rPr>
              <a:t>4</a:t>
            </a:r>
            <a:endParaRPr lang="en-US" sz="2100" dirty="0"/>
          </a:p>
        </p:txBody>
      </p:sp>
      <p:sp>
        <p:nvSpPr>
          <p:cNvPr id="22" name="Text 20"/>
          <p:cNvSpPr/>
          <p:nvPr/>
        </p:nvSpPr>
        <p:spPr>
          <a:xfrm>
            <a:off x="8296156" y="4081105"/>
            <a:ext cx="2229564" cy="278725"/>
          </a:xfrm>
          <a:prstGeom prst="rect">
            <a:avLst/>
          </a:prstGeom>
          <a:noFill/>
          <a:ln/>
        </p:spPr>
        <p:txBody>
          <a:bodyPr wrap="none" lIns="0" tIns="0" rIns="0" bIns="0" rtlCol="0" anchor="t"/>
          <a:lstStyle/>
          <a:p>
            <a:pPr marL="0" indent="0" algn="l">
              <a:lnSpc>
                <a:spcPts val="2150"/>
              </a:lnSpc>
              <a:buNone/>
            </a:pPr>
            <a:r>
              <a:rPr lang="en-US" sz="1750" dirty="0">
                <a:solidFill>
                  <a:srgbClr val="E5E0DF"/>
                </a:solidFill>
                <a:latin typeface="Saira Medium" pitchFamily="34" charset="0"/>
                <a:ea typeface="Saira Medium" pitchFamily="34" charset="-122"/>
                <a:cs typeface="Saira Medium" pitchFamily="34" charset="-120"/>
              </a:rPr>
              <a:t>Delete</a:t>
            </a:r>
            <a:endParaRPr lang="en-US" sz="1750" dirty="0"/>
          </a:p>
        </p:txBody>
      </p:sp>
      <p:sp>
        <p:nvSpPr>
          <p:cNvPr id="23" name="Text 21"/>
          <p:cNvSpPr/>
          <p:nvPr/>
        </p:nvSpPr>
        <p:spPr>
          <a:xfrm>
            <a:off x="8296156" y="4466749"/>
            <a:ext cx="5709999" cy="285274"/>
          </a:xfrm>
          <a:prstGeom prst="rect">
            <a:avLst/>
          </a:prstGeom>
          <a:noFill/>
          <a:ln/>
        </p:spPr>
        <p:txBody>
          <a:bodyPr wrap="none" lIns="0" tIns="0" rIns="0" bIns="0" rtlCol="0" anchor="t"/>
          <a:lstStyle/>
          <a:p>
            <a:pPr marL="0" indent="0" algn="l">
              <a:lnSpc>
                <a:spcPts val="2200"/>
              </a:lnSpc>
              <a:buNone/>
            </a:pPr>
            <a:r>
              <a:rPr lang="en-US" sz="1400" dirty="0">
                <a:solidFill>
                  <a:srgbClr val="E5E0DF"/>
                </a:solidFill>
                <a:latin typeface="Roboto" pitchFamily="34" charset="0"/>
                <a:ea typeface="Roboto" pitchFamily="34" charset="-122"/>
                <a:cs typeface="Roboto" pitchFamily="34" charset="-120"/>
              </a:rPr>
              <a:t>The file is permanently removed from the file system, erasing its data.</a:t>
            </a:r>
            <a:endParaRPr lang="en-US" sz="1400" dirty="0"/>
          </a:p>
        </p:txBody>
      </p:sp>
      <p:sp>
        <p:nvSpPr>
          <p:cNvPr id="24" name="Shape 22"/>
          <p:cNvSpPr/>
          <p:nvPr/>
        </p:nvSpPr>
        <p:spPr>
          <a:xfrm>
            <a:off x="6513195" y="5095280"/>
            <a:ext cx="624245" cy="22860"/>
          </a:xfrm>
          <a:prstGeom prst="roundRect">
            <a:avLst>
              <a:gd name="adj" fmla="val 702252"/>
            </a:avLst>
          </a:prstGeom>
          <a:solidFill>
            <a:srgbClr val="FC8337"/>
          </a:solidFill>
          <a:ln/>
        </p:spPr>
        <p:txBody>
          <a:bodyPr/>
          <a:lstStyle/>
          <a:p>
            <a:endParaRPr lang="en-US"/>
          </a:p>
        </p:txBody>
      </p:sp>
      <p:sp>
        <p:nvSpPr>
          <p:cNvPr id="25" name="Shape 23"/>
          <p:cNvSpPr/>
          <p:nvPr/>
        </p:nvSpPr>
        <p:spPr>
          <a:xfrm>
            <a:off x="7114580" y="4906089"/>
            <a:ext cx="401241" cy="401241"/>
          </a:xfrm>
          <a:prstGeom prst="roundRect">
            <a:avLst>
              <a:gd name="adj" fmla="val 40010"/>
            </a:avLst>
          </a:prstGeom>
          <a:solidFill>
            <a:srgbClr val="030303"/>
          </a:solidFill>
          <a:ln w="15240">
            <a:solidFill>
              <a:srgbClr val="FC8337"/>
            </a:solidFill>
            <a:prstDash val="solid"/>
          </a:ln>
        </p:spPr>
        <p:txBody>
          <a:bodyPr/>
          <a:lstStyle/>
          <a:p>
            <a:endParaRPr lang="en-US"/>
          </a:p>
        </p:txBody>
      </p:sp>
      <p:sp>
        <p:nvSpPr>
          <p:cNvPr id="26" name="Text 24"/>
          <p:cNvSpPr/>
          <p:nvPr/>
        </p:nvSpPr>
        <p:spPr>
          <a:xfrm>
            <a:off x="7232094" y="4972883"/>
            <a:ext cx="166211" cy="267533"/>
          </a:xfrm>
          <a:prstGeom prst="rect">
            <a:avLst/>
          </a:prstGeom>
          <a:noFill/>
          <a:ln/>
        </p:spPr>
        <p:txBody>
          <a:bodyPr wrap="none" lIns="0" tIns="0" rIns="0" bIns="0" rtlCol="0" anchor="t"/>
          <a:lstStyle/>
          <a:p>
            <a:pPr marL="0" indent="0" algn="ctr">
              <a:lnSpc>
                <a:spcPts val="2100"/>
              </a:lnSpc>
              <a:buNone/>
            </a:pPr>
            <a:r>
              <a:rPr lang="en-US" sz="2100" dirty="0">
                <a:solidFill>
                  <a:srgbClr val="E5E0DF"/>
                </a:solidFill>
                <a:latin typeface="Saira Medium" pitchFamily="34" charset="0"/>
                <a:ea typeface="Saira Medium" pitchFamily="34" charset="-122"/>
                <a:cs typeface="Saira Medium" pitchFamily="34" charset="-120"/>
              </a:rPr>
              <a:t>5</a:t>
            </a:r>
            <a:endParaRPr lang="en-US" sz="2100" dirty="0"/>
          </a:p>
        </p:txBody>
      </p:sp>
      <p:sp>
        <p:nvSpPr>
          <p:cNvPr id="27" name="Text 25"/>
          <p:cNvSpPr/>
          <p:nvPr/>
        </p:nvSpPr>
        <p:spPr>
          <a:xfrm>
            <a:off x="4104680" y="4883825"/>
            <a:ext cx="2229564" cy="278725"/>
          </a:xfrm>
          <a:prstGeom prst="rect">
            <a:avLst/>
          </a:prstGeom>
          <a:noFill/>
          <a:ln/>
        </p:spPr>
        <p:txBody>
          <a:bodyPr wrap="none" lIns="0" tIns="0" rIns="0" bIns="0" rtlCol="0" anchor="t"/>
          <a:lstStyle/>
          <a:p>
            <a:pPr marL="0" indent="0" algn="r">
              <a:lnSpc>
                <a:spcPts val="2150"/>
              </a:lnSpc>
              <a:buNone/>
            </a:pPr>
            <a:r>
              <a:rPr lang="en-US" sz="1750" dirty="0">
                <a:solidFill>
                  <a:srgbClr val="E5E0DF"/>
                </a:solidFill>
                <a:latin typeface="Saira Medium" pitchFamily="34" charset="0"/>
                <a:ea typeface="Saira Medium" pitchFamily="34" charset="-122"/>
                <a:cs typeface="Saira Medium" pitchFamily="34" charset="-120"/>
              </a:rPr>
              <a:t>Rename</a:t>
            </a:r>
            <a:endParaRPr lang="en-US" sz="1750" dirty="0"/>
          </a:p>
        </p:txBody>
      </p:sp>
      <p:sp>
        <p:nvSpPr>
          <p:cNvPr id="28" name="Text 26"/>
          <p:cNvSpPr/>
          <p:nvPr/>
        </p:nvSpPr>
        <p:spPr>
          <a:xfrm>
            <a:off x="624245" y="5269468"/>
            <a:ext cx="5709999" cy="285274"/>
          </a:xfrm>
          <a:prstGeom prst="rect">
            <a:avLst/>
          </a:prstGeom>
          <a:noFill/>
          <a:ln/>
        </p:spPr>
        <p:txBody>
          <a:bodyPr wrap="none" lIns="0" tIns="0" rIns="0" bIns="0" rtlCol="0" anchor="t"/>
          <a:lstStyle/>
          <a:p>
            <a:pPr marL="0" indent="0" algn="r">
              <a:lnSpc>
                <a:spcPts val="2200"/>
              </a:lnSpc>
              <a:buNone/>
            </a:pPr>
            <a:r>
              <a:rPr lang="en-US" sz="1400" dirty="0">
                <a:solidFill>
                  <a:srgbClr val="E5E0DF"/>
                </a:solidFill>
                <a:latin typeface="Roboto" pitchFamily="34" charset="0"/>
                <a:ea typeface="Roboto" pitchFamily="34" charset="-122"/>
                <a:cs typeface="Roboto" pitchFamily="34" charset="-120"/>
              </a:rPr>
              <a:t>The file's name is changed, updating its identifier within the system.</a:t>
            </a:r>
            <a:endParaRPr lang="en-US" sz="1400" dirty="0"/>
          </a:p>
        </p:txBody>
      </p:sp>
      <p:sp>
        <p:nvSpPr>
          <p:cNvPr id="29" name="Shape 27"/>
          <p:cNvSpPr/>
          <p:nvPr/>
        </p:nvSpPr>
        <p:spPr>
          <a:xfrm>
            <a:off x="7492960" y="5897999"/>
            <a:ext cx="624245" cy="22860"/>
          </a:xfrm>
          <a:prstGeom prst="roundRect">
            <a:avLst>
              <a:gd name="adj" fmla="val 702252"/>
            </a:avLst>
          </a:prstGeom>
          <a:solidFill>
            <a:srgbClr val="FC8337"/>
          </a:solidFill>
          <a:ln/>
        </p:spPr>
        <p:txBody>
          <a:bodyPr/>
          <a:lstStyle/>
          <a:p>
            <a:endParaRPr lang="en-US"/>
          </a:p>
        </p:txBody>
      </p:sp>
      <p:sp>
        <p:nvSpPr>
          <p:cNvPr id="30" name="Shape 28"/>
          <p:cNvSpPr/>
          <p:nvPr/>
        </p:nvSpPr>
        <p:spPr>
          <a:xfrm>
            <a:off x="7114580" y="5708809"/>
            <a:ext cx="401241" cy="401241"/>
          </a:xfrm>
          <a:prstGeom prst="roundRect">
            <a:avLst>
              <a:gd name="adj" fmla="val 40010"/>
            </a:avLst>
          </a:prstGeom>
          <a:solidFill>
            <a:srgbClr val="030303"/>
          </a:solidFill>
          <a:ln w="15240">
            <a:solidFill>
              <a:srgbClr val="FC8337"/>
            </a:solidFill>
            <a:prstDash val="solid"/>
          </a:ln>
        </p:spPr>
        <p:txBody>
          <a:bodyPr/>
          <a:lstStyle/>
          <a:p>
            <a:endParaRPr lang="en-US"/>
          </a:p>
        </p:txBody>
      </p:sp>
      <p:sp>
        <p:nvSpPr>
          <p:cNvPr id="31" name="Text 29"/>
          <p:cNvSpPr/>
          <p:nvPr/>
        </p:nvSpPr>
        <p:spPr>
          <a:xfrm>
            <a:off x="7226737" y="5775603"/>
            <a:ext cx="176927" cy="267533"/>
          </a:xfrm>
          <a:prstGeom prst="rect">
            <a:avLst/>
          </a:prstGeom>
          <a:noFill/>
          <a:ln/>
        </p:spPr>
        <p:txBody>
          <a:bodyPr wrap="none" lIns="0" tIns="0" rIns="0" bIns="0" rtlCol="0" anchor="t"/>
          <a:lstStyle/>
          <a:p>
            <a:pPr marL="0" indent="0" algn="ctr">
              <a:lnSpc>
                <a:spcPts val="2100"/>
              </a:lnSpc>
              <a:buNone/>
            </a:pPr>
            <a:r>
              <a:rPr lang="en-US" sz="2100" dirty="0">
                <a:solidFill>
                  <a:srgbClr val="E5E0DF"/>
                </a:solidFill>
                <a:latin typeface="Saira Medium" pitchFamily="34" charset="0"/>
                <a:ea typeface="Saira Medium" pitchFamily="34" charset="-122"/>
                <a:cs typeface="Saira Medium" pitchFamily="34" charset="-120"/>
              </a:rPr>
              <a:t>6</a:t>
            </a:r>
            <a:endParaRPr lang="en-US" sz="2100" dirty="0"/>
          </a:p>
        </p:txBody>
      </p:sp>
      <p:sp>
        <p:nvSpPr>
          <p:cNvPr id="32" name="Text 30"/>
          <p:cNvSpPr/>
          <p:nvPr/>
        </p:nvSpPr>
        <p:spPr>
          <a:xfrm>
            <a:off x="8296156" y="5686544"/>
            <a:ext cx="2229564" cy="278725"/>
          </a:xfrm>
          <a:prstGeom prst="rect">
            <a:avLst/>
          </a:prstGeom>
          <a:noFill/>
          <a:ln/>
        </p:spPr>
        <p:txBody>
          <a:bodyPr wrap="none" lIns="0" tIns="0" rIns="0" bIns="0" rtlCol="0" anchor="t"/>
          <a:lstStyle/>
          <a:p>
            <a:pPr marL="0" indent="0" algn="l">
              <a:lnSpc>
                <a:spcPts val="2150"/>
              </a:lnSpc>
              <a:buNone/>
            </a:pPr>
            <a:r>
              <a:rPr lang="en-US" sz="1750" dirty="0">
                <a:solidFill>
                  <a:srgbClr val="E5E0DF"/>
                </a:solidFill>
                <a:latin typeface="Saira Medium" pitchFamily="34" charset="0"/>
                <a:ea typeface="Saira Medium" pitchFamily="34" charset="-122"/>
                <a:cs typeface="Saira Medium" pitchFamily="34" charset="-120"/>
              </a:rPr>
              <a:t>Copy</a:t>
            </a:r>
            <a:endParaRPr lang="en-US" sz="1750" dirty="0"/>
          </a:p>
        </p:txBody>
      </p:sp>
      <p:sp>
        <p:nvSpPr>
          <p:cNvPr id="33" name="Text 31"/>
          <p:cNvSpPr/>
          <p:nvPr/>
        </p:nvSpPr>
        <p:spPr>
          <a:xfrm>
            <a:off x="8296156" y="6072188"/>
            <a:ext cx="5709999" cy="285274"/>
          </a:xfrm>
          <a:prstGeom prst="rect">
            <a:avLst/>
          </a:prstGeom>
          <a:noFill/>
          <a:ln/>
        </p:spPr>
        <p:txBody>
          <a:bodyPr wrap="none" lIns="0" tIns="0" rIns="0" bIns="0" rtlCol="0" anchor="t"/>
          <a:lstStyle/>
          <a:p>
            <a:pPr marL="0" indent="0" algn="l">
              <a:lnSpc>
                <a:spcPts val="2200"/>
              </a:lnSpc>
              <a:buNone/>
            </a:pPr>
            <a:r>
              <a:rPr lang="en-US" sz="1400" dirty="0">
                <a:solidFill>
                  <a:srgbClr val="E5E0DF"/>
                </a:solidFill>
                <a:latin typeface="Roboto" pitchFamily="34" charset="0"/>
                <a:ea typeface="Roboto" pitchFamily="34" charset="-122"/>
                <a:cs typeface="Roboto" pitchFamily="34" charset="-120"/>
              </a:rPr>
              <a:t>A duplicate of the file is created, preserving its contents and attributes.</a:t>
            </a:r>
            <a:endParaRPr lang="en-US" sz="1400" dirty="0"/>
          </a:p>
        </p:txBody>
      </p:sp>
      <p:sp>
        <p:nvSpPr>
          <p:cNvPr id="34" name="Shape 32"/>
          <p:cNvSpPr/>
          <p:nvPr/>
        </p:nvSpPr>
        <p:spPr>
          <a:xfrm>
            <a:off x="6513195" y="6700718"/>
            <a:ext cx="624245" cy="22860"/>
          </a:xfrm>
          <a:prstGeom prst="roundRect">
            <a:avLst>
              <a:gd name="adj" fmla="val 702252"/>
            </a:avLst>
          </a:prstGeom>
          <a:solidFill>
            <a:srgbClr val="FC8337"/>
          </a:solidFill>
          <a:ln/>
        </p:spPr>
        <p:txBody>
          <a:bodyPr/>
          <a:lstStyle/>
          <a:p>
            <a:endParaRPr lang="en-US"/>
          </a:p>
        </p:txBody>
      </p:sp>
      <p:sp>
        <p:nvSpPr>
          <p:cNvPr id="35" name="Shape 33"/>
          <p:cNvSpPr/>
          <p:nvPr/>
        </p:nvSpPr>
        <p:spPr>
          <a:xfrm>
            <a:off x="7114580" y="6511528"/>
            <a:ext cx="401241" cy="401241"/>
          </a:xfrm>
          <a:prstGeom prst="roundRect">
            <a:avLst>
              <a:gd name="adj" fmla="val 40010"/>
            </a:avLst>
          </a:prstGeom>
          <a:solidFill>
            <a:srgbClr val="030303"/>
          </a:solidFill>
          <a:ln w="15240">
            <a:solidFill>
              <a:srgbClr val="FC8337"/>
            </a:solidFill>
            <a:prstDash val="solid"/>
          </a:ln>
        </p:spPr>
        <p:txBody>
          <a:bodyPr/>
          <a:lstStyle/>
          <a:p>
            <a:endParaRPr lang="en-US"/>
          </a:p>
        </p:txBody>
      </p:sp>
      <p:sp>
        <p:nvSpPr>
          <p:cNvPr id="36" name="Text 34"/>
          <p:cNvSpPr/>
          <p:nvPr/>
        </p:nvSpPr>
        <p:spPr>
          <a:xfrm>
            <a:off x="7239476" y="6578322"/>
            <a:ext cx="151448" cy="267533"/>
          </a:xfrm>
          <a:prstGeom prst="rect">
            <a:avLst/>
          </a:prstGeom>
          <a:noFill/>
          <a:ln/>
        </p:spPr>
        <p:txBody>
          <a:bodyPr wrap="none" lIns="0" tIns="0" rIns="0" bIns="0" rtlCol="0" anchor="t"/>
          <a:lstStyle/>
          <a:p>
            <a:pPr marL="0" indent="0" algn="ctr">
              <a:lnSpc>
                <a:spcPts val="2100"/>
              </a:lnSpc>
              <a:buNone/>
            </a:pPr>
            <a:r>
              <a:rPr lang="en-US" sz="2100" dirty="0">
                <a:solidFill>
                  <a:srgbClr val="E5E0DF"/>
                </a:solidFill>
                <a:latin typeface="Saira Medium" pitchFamily="34" charset="0"/>
                <a:ea typeface="Saira Medium" pitchFamily="34" charset="-122"/>
                <a:cs typeface="Saira Medium" pitchFamily="34" charset="-120"/>
              </a:rPr>
              <a:t>7</a:t>
            </a:r>
            <a:endParaRPr lang="en-US" sz="2100" dirty="0"/>
          </a:p>
        </p:txBody>
      </p:sp>
      <p:sp>
        <p:nvSpPr>
          <p:cNvPr id="37" name="Text 35"/>
          <p:cNvSpPr/>
          <p:nvPr/>
        </p:nvSpPr>
        <p:spPr>
          <a:xfrm>
            <a:off x="4104680" y="6489263"/>
            <a:ext cx="2229564" cy="278725"/>
          </a:xfrm>
          <a:prstGeom prst="rect">
            <a:avLst/>
          </a:prstGeom>
          <a:noFill/>
          <a:ln/>
        </p:spPr>
        <p:txBody>
          <a:bodyPr wrap="none" lIns="0" tIns="0" rIns="0" bIns="0" rtlCol="0" anchor="t"/>
          <a:lstStyle/>
          <a:p>
            <a:pPr marL="0" indent="0" algn="r">
              <a:lnSpc>
                <a:spcPts val="2150"/>
              </a:lnSpc>
              <a:buNone/>
            </a:pPr>
            <a:r>
              <a:rPr lang="en-US" sz="1750" dirty="0">
                <a:solidFill>
                  <a:srgbClr val="E5E0DF"/>
                </a:solidFill>
                <a:latin typeface="Saira Medium" pitchFamily="34" charset="0"/>
                <a:ea typeface="Saira Medium" pitchFamily="34" charset="-122"/>
                <a:cs typeface="Saira Medium" pitchFamily="34" charset="-120"/>
              </a:rPr>
              <a:t>Move</a:t>
            </a:r>
            <a:endParaRPr lang="en-US" sz="1750" dirty="0"/>
          </a:p>
        </p:txBody>
      </p:sp>
      <p:sp>
        <p:nvSpPr>
          <p:cNvPr id="38" name="Text 36"/>
          <p:cNvSpPr/>
          <p:nvPr/>
        </p:nvSpPr>
        <p:spPr>
          <a:xfrm>
            <a:off x="624245" y="6874907"/>
            <a:ext cx="5709999" cy="285274"/>
          </a:xfrm>
          <a:prstGeom prst="rect">
            <a:avLst/>
          </a:prstGeom>
          <a:noFill/>
          <a:ln/>
        </p:spPr>
        <p:txBody>
          <a:bodyPr wrap="none" lIns="0" tIns="0" rIns="0" bIns="0" rtlCol="0" anchor="t"/>
          <a:lstStyle/>
          <a:p>
            <a:pPr marL="0" indent="0" algn="r">
              <a:lnSpc>
                <a:spcPts val="2200"/>
              </a:lnSpc>
              <a:buNone/>
            </a:pPr>
            <a:r>
              <a:rPr lang="en-US" sz="1400" dirty="0">
                <a:solidFill>
                  <a:srgbClr val="E5E0DF"/>
                </a:solidFill>
                <a:latin typeface="Roboto" pitchFamily="34" charset="0"/>
                <a:ea typeface="Roboto" pitchFamily="34" charset="-122"/>
                <a:cs typeface="Roboto" pitchFamily="34" charset="-120"/>
              </a:rPr>
              <a:t>The file is relocated to a different location within the file system.</a:t>
            </a:r>
            <a:endParaRPr lang="en-US" sz="1400" dirty="0"/>
          </a:p>
        </p:txBody>
      </p:sp>
      <p:pic>
        <p:nvPicPr>
          <p:cNvPr id="40" name="Picture 39">
            <a:extLst>
              <a:ext uri="{FF2B5EF4-FFF2-40B4-BE49-F238E27FC236}">
                <a16:creationId xmlns:a16="http://schemas.microsoft.com/office/drawing/2014/main" id="{5BA8C9BF-20C6-F1B8-799F-EAE3B56A57DE}"/>
              </a:ext>
            </a:extLst>
          </p:cNvPr>
          <p:cNvPicPr>
            <a:picLocks noChangeAspect="1"/>
          </p:cNvPicPr>
          <p:nvPr/>
        </p:nvPicPr>
        <p:blipFill>
          <a:blip r:embed="rId3"/>
          <a:stretch>
            <a:fillRect/>
          </a:stretch>
        </p:blipFill>
        <p:spPr>
          <a:xfrm>
            <a:off x="11076291" y="7655389"/>
            <a:ext cx="3440317" cy="51744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995607"/>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File Types</a:t>
            </a:r>
            <a:endParaRPr lang="en-US" sz="4450" dirty="0"/>
          </a:p>
        </p:txBody>
      </p:sp>
      <p:sp>
        <p:nvSpPr>
          <p:cNvPr id="3" name="Text 1"/>
          <p:cNvSpPr/>
          <p:nvPr/>
        </p:nvSpPr>
        <p:spPr>
          <a:xfrm>
            <a:off x="793790" y="327136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Saira Medium" pitchFamily="34" charset="0"/>
                <a:ea typeface="Saira Medium" pitchFamily="34" charset="-122"/>
                <a:cs typeface="Saira Medium" pitchFamily="34" charset="-120"/>
              </a:rPr>
              <a:t>Text Files</a:t>
            </a:r>
            <a:endParaRPr lang="en-US" sz="2200" dirty="0"/>
          </a:p>
        </p:txBody>
      </p:sp>
      <p:sp>
        <p:nvSpPr>
          <p:cNvPr id="4" name="Text 2"/>
          <p:cNvSpPr/>
          <p:nvPr/>
        </p:nvSpPr>
        <p:spPr>
          <a:xfrm>
            <a:off x="793790" y="3852505"/>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Text files store plain text data, such as documents, code, and configuration files. They are typically denoted by extensions like .txt, .doc, .pdf, and .html.</a:t>
            </a:r>
            <a:endParaRPr lang="en-US" sz="1750" dirty="0"/>
          </a:p>
        </p:txBody>
      </p:sp>
      <p:sp>
        <p:nvSpPr>
          <p:cNvPr id="5" name="Text 3"/>
          <p:cNvSpPr/>
          <p:nvPr/>
        </p:nvSpPr>
        <p:spPr>
          <a:xfrm>
            <a:off x="5332928" y="327136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Saira Medium" pitchFamily="34" charset="0"/>
                <a:ea typeface="Saira Medium" pitchFamily="34" charset="-122"/>
                <a:cs typeface="Saira Medium" pitchFamily="34" charset="-120"/>
              </a:rPr>
              <a:t>Binary Files</a:t>
            </a:r>
            <a:endParaRPr lang="en-US" sz="2200" dirty="0"/>
          </a:p>
        </p:txBody>
      </p:sp>
      <p:sp>
        <p:nvSpPr>
          <p:cNvPr id="6" name="Text 4"/>
          <p:cNvSpPr/>
          <p:nvPr/>
        </p:nvSpPr>
        <p:spPr>
          <a:xfrm>
            <a:off x="5332928" y="3852505"/>
            <a:ext cx="3978116" cy="217741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Binary files store data in a format that is not directly readable by humans. They often contain images, videos, audio, and executable programs. They are usually denoted by extensions like .jpg, .mp3, .exe, and .zip.</a:t>
            </a:r>
            <a:endParaRPr lang="en-US" sz="1750" dirty="0"/>
          </a:p>
        </p:txBody>
      </p:sp>
      <p:sp>
        <p:nvSpPr>
          <p:cNvPr id="7" name="Text 5"/>
          <p:cNvSpPr/>
          <p:nvPr/>
        </p:nvSpPr>
        <p:spPr>
          <a:xfrm>
            <a:off x="9872067" y="327136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Saira Medium" pitchFamily="34" charset="0"/>
                <a:ea typeface="Saira Medium" pitchFamily="34" charset="-122"/>
                <a:cs typeface="Saira Medium" pitchFamily="34" charset="-120"/>
              </a:rPr>
              <a:t>Data Files</a:t>
            </a:r>
            <a:endParaRPr lang="en-US" sz="2200" dirty="0"/>
          </a:p>
        </p:txBody>
      </p:sp>
      <p:sp>
        <p:nvSpPr>
          <p:cNvPr id="8" name="Text 6"/>
          <p:cNvSpPr/>
          <p:nvPr/>
        </p:nvSpPr>
        <p:spPr>
          <a:xfrm>
            <a:off x="9872067" y="3852505"/>
            <a:ext cx="3978116" cy="217741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Data files store structured information in a specific format, such as spreadsheets, databases, and configuration files. They are often denoted by extensions like .csv, .xls, and .xml.</a:t>
            </a:r>
            <a:endParaRPr lang="en-US" sz="1750" dirty="0"/>
          </a:p>
        </p:txBody>
      </p:sp>
      <p:pic>
        <p:nvPicPr>
          <p:cNvPr id="10" name="Picture 9">
            <a:extLst>
              <a:ext uri="{FF2B5EF4-FFF2-40B4-BE49-F238E27FC236}">
                <a16:creationId xmlns:a16="http://schemas.microsoft.com/office/drawing/2014/main" id="{D9D0239F-C66B-2DB4-B9B0-6497BEFA1E02}"/>
              </a:ext>
            </a:extLst>
          </p:cNvPr>
          <p:cNvPicPr>
            <a:picLocks noChangeAspect="1"/>
          </p:cNvPicPr>
          <p:nvPr/>
        </p:nvPicPr>
        <p:blipFill>
          <a:blip r:embed="rId3"/>
          <a:stretch>
            <a:fillRect/>
          </a:stretch>
        </p:blipFill>
        <p:spPr>
          <a:xfrm>
            <a:off x="11086231" y="7708159"/>
            <a:ext cx="3466877" cy="52144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28575"/>
            <a:ext cx="5486400" cy="8229600"/>
          </a:xfrm>
          <a:prstGeom prst="rect">
            <a:avLst/>
          </a:prstGeom>
        </p:spPr>
      </p:pic>
      <p:sp>
        <p:nvSpPr>
          <p:cNvPr id="3" name="Text 0"/>
          <p:cNvSpPr/>
          <p:nvPr/>
        </p:nvSpPr>
        <p:spPr>
          <a:xfrm>
            <a:off x="738426" y="917377"/>
            <a:ext cx="5275064" cy="659368"/>
          </a:xfrm>
          <a:prstGeom prst="rect">
            <a:avLst/>
          </a:prstGeom>
          <a:noFill/>
          <a:ln/>
        </p:spPr>
        <p:txBody>
          <a:bodyPr wrap="none" lIns="0" tIns="0" rIns="0" bIns="0" rtlCol="0" anchor="t"/>
          <a:lstStyle/>
          <a:p>
            <a:pPr marL="0" indent="0">
              <a:lnSpc>
                <a:spcPts val="5150"/>
              </a:lnSpc>
              <a:buNone/>
            </a:pPr>
            <a:r>
              <a:rPr lang="en-US" sz="4150" dirty="0">
                <a:solidFill>
                  <a:srgbClr val="FFFFFF"/>
                </a:solidFill>
                <a:latin typeface="Saira Medium" pitchFamily="34" charset="0"/>
                <a:ea typeface="Saira Medium" pitchFamily="34" charset="-122"/>
                <a:cs typeface="Saira Medium" pitchFamily="34" charset="-120"/>
              </a:rPr>
              <a:t>Access Method</a:t>
            </a:r>
            <a:endParaRPr lang="en-US" sz="4150" dirty="0"/>
          </a:p>
        </p:txBody>
      </p:sp>
      <p:sp>
        <p:nvSpPr>
          <p:cNvPr id="4" name="Shape 1"/>
          <p:cNvSpPr/>
          <p:nvPr/>
        </p:nvSpPr>
        <p:spPr>
          <a:xfrm>
            <a:off x="1043464" y="1893213"/>
            <a:ext cx="22860" cy="5419011"/>
          </a:xfrm>
          <a:prstGeom prst="roundRect">
            <a:avLst>
              <a:gd name="adj" fmla="val 830720"/>
            </a:avLst>
          </a:prstGeom>
          <a:solidFill>
            <a:srgbClr val="FFFFFF">
              <a:alpha val="24000"/>
            </a:srgbClr>
          </a:solidFill>
          <a:ln/>
        </p:spPr>
        <p:txBody>
          <a:bodyPr/>
          <a:lstStyle/>
          <a:p>
            <a:endParaRPr lang="en-US"/>
          </a:p>
        </p:txBody>
      </p:sp>
      <p:sp>
        <p:nvSpPr>
          <p:cNvPr id="5" name="Shape 2"/>
          <p:cNvSpPr/>
          <p:nvPr/>
        </p:nvSpPr>
        <p:spPr>
          <a:xfrm>
            <a:off x="1269385" y="2356366"/>
            <a:ext cx="738426" cy="22860"/>
          </a:xfrm>
          <a:prstGeom prst="roundRect">
            <a:avLst>
              <a:gd name="adj" fmla="val 830720"/>
            </a:avLst>
          </a:prstGeom>
          <a:solidFill>
            <a:srgbClr val="FC8337"/>
          </a:solidFill>
          <a:ln/>
        </p:spPr>
        <p:txBody>
          <a:bodyPr/>
          <a:lstStyle/>
          <a:p>
            <a:endParaRPr lang="en-US"/>
          </a:p>
        </p:txBody>
      </p:sp>
      <p:sp>
        <p:nvSpPr>
          <p:cNvPr id="6" name="Shape 3"/>
          <p:cNvSpPr/>
          <p:nvPr/>
        </p:nvSpPr>
        <p:spPr>
          <a:xfrm>
            <a:off x="817543" y="2130504"/>
            <a:ext cx="474702" cy="474702"/>
          </a:xfrm>
          <a:prstGeom prst="roundRect">
            <a:avLst>
              <a:gd name="adj" fmla="val 40005"/>
            </a:avLst>
          </a:prstGeom>
          <a:solidFill>
            <a:srgbClr val="030303"/>
          </a:solidFill>
          <a:ln w="22860">
            <a:solidFill>
              <a:srgbClr val="FC8337"/>
            </a:solidFill>
            <a:prstDash val="solid"/>
          </a:ln>
        </p:spPr>
        <p:txBody>
          <a:bodyPr/>
          <a:lstStyle/>
          <a:p>
            <a:endParaRPr lang="en-US"/>
          </a:p>
        </p:txBody>
      </p:sp>
      <p:sp>
        <p:nvSpPr>
          <p:cNvPr id="7" name="Text 4"/>
          <p:cNvSpPr/>
          <p:nvPr/>
        </p:nvSpPr>
        <p:spPr>
          <a:xfrm>
            <a:off x="994231" y="2209562"/>
            <a:ext cx="121206" cy="316468"/>
          </a:xfrm>
          <a:prstGeom prst="rect">
            <a:avLst/>
          </a:prstGeom>
          <a:noFill/>
          <a:ln/>
        </p:spPr>
        <p:txBody>
          <a:bodyPr wrap="none" lIns="0" tIns="0" rIns="0" bIns="0" rtlCol="0" anchor="t"/>
          <a:lstStyle/>
          <a:p>
            <a:pPr marL="0" indent="0" algn="ctr">
              <a:lnSpc>
                <a:spcPts val="2450"/>
              </a:lnSpc>
              <a:buNone/>
            </a:pPr>
            <a:r>
              <a:rPr lang="en-US" sz="2450" dirty="0">
                <a:solidFill>
                  <a:srgbClr val="E5E0DF"/>
                </a:solidFill>
                <a:latin typeface="Saira Medium" pitchFamily="34" charset="0"/>
                <a:ea typeface="Saira Medium" pitchFamily="34" charset="-122"/>
                <a:cs typeface="Saira Medium" pitchFamily="34" charset="-120"/>
              </a:rPr>
              <a:t>1</a:t>
            </a:r>
            <a:endParaRPr lang="en-US" sz="2450" dirty="0"/>
          </a:p>
        </p:txBody>
      </p:sp>
      <p:sp>
        <p:nvSpPr>
          <p:cNvPr id="8" name="Text 5"/>
          <p:cNvSpPr/>
          <p:nvPr/>
        </p:nvSpPr>
        <p:spPr>
          <a:xfrm>
            <a:off x="2215396" y="2104192"/>
            <a:ext cx="2637473" cy="329565"/>
          </a:xfrm>
          <a:prstGeom prst="rect">
            <a:avLst/>
          </a:prstGeom>
          <a:noFill/>
          <a:ln/>
        </p:spPr>
        <p:txBody>
          <a:bodyPr wrap="none" lIns="0" tIns="0" rIns="0" bIns="0" rtlCol="0" anchor="t"/>
          <a:lstStyle/>
          <a:p>
            <a:pPr marL="0" indent="0" algn="l">
              <a:lnSpc>
                <a:spcPts val="2550"/>
              </a:lnSpc>
              <a:buNone/>
            </a:pPr>
            <a:r>
              <a:rPr lang="en-US" sz="2050" dirty="0">
                <a:solidFill>
                  <a:srgbClr val="E5E0DF"/>
                </a:solidFill>
                <a:latin typeface="Saira Medium" pitchFamily="34" charset="0"/>
                <a:ea typeface="Saira Medium" pitchFamily="34" charset="-122"/>
                <a:cs typeface="Saira Medium" pitchFamily="34" charset="-120"/>
              </a:rPr>
              <a:t>Sequential Access</a:t>
            </a:r>
            <a:endParaRPr lang="en-US" sz="2050" dirty="0"/>
          </a:p>
        </p:txBody>
      </p:sp>
      <p:sp>
        <p:nvSpPr>
          <p:cNvPr id="9" name="Text 6"/>
          <p:cNvSpPr/>
          <p:nvPr/>
        </p:nvSpPr>
        <p:spPr>
          <a:xfrm>
            <a:off x="2215396" y="2560320"/>
            <a:ext cx="6190178" cy="675084"/>
          </a:xfrm>
          <a:prstGeom prst="rect">
            <a:avLst/>
          </a:prstGeom>
          <a:noFill/>
          <a:ln/>
        </p:spPr>
        <p:txBody>
          <a:bodyPr wrap="square" lIns="0" tIns="0" rIns="0" bIns="0" rtlCol="0" anchor="t"/>
          <a:lstStyle/>
          <a:p>
            <a:pPr marL="0" indent="0" algn="l">
              <a:lnSpc>
                <a:spcPts val="2650"/>
              </a:lnSpc>
              <a:buNone/>
            </a:pPr>
            <a:r>
              <a:rPr lang="en-US" sz="1650" dirty="0">
                <a:solidFill>
                  <a:srgbClr val="E5E0DF"/>
                </a:solidFill>
                <a:latin typeface="Roboto" pitchFamily="34" charset="0"/>
                <a:ea typeface="Roboto" pitchFamily="34" charset="-122"/>
                <a:cs typeface="Roboto" pitchFamily="34" charset="-120"/>
              </a:rPr>
              <a:t>Data is accessed in a linear order, starting from the beginning. Each record is accessed sequentially, like reading a book.</a:t>
            </a:r>
            <a:endParaRPr lang="en-US" sz="1650" dirty="0"/>
          </a:p>
        </p:txBody>
      </p:sp>
      <p:sp>
        <p:nvSpPr>
          <p:cNvPr id="10" name="Shape 7"/>
          <p:cNvSpPr/>
          <p:nvPr/>
        </p:nvSpPr>
        <p:spPr>
          <a:xfrm>
            <a:off x="1269385" y="4120515"/>
            <a:ext cx="738426" cy="22860"/>
          </a:xfrm>
          <a:prstGeom prst="roundRect">
            <a:avLst>
              <a:gd name="adj" fmla="val 830720"/>
            </a:avLst>
          </a:prstGeom>
          <a:solidFill>
            <a:srgbClr val="FC8337"/>
          </a:solidFill>
          <a:ln/>
        </p:spPr>
        <p:txBody>
          <a:bodyPr/>
          <a:lstStyle/>
          <a:p>
            <a:endParaRPr lang="en-US"/>
          </a:p>
        </p:txBody>
      </p:sp>
      <p:sp>
        <p:nvSpPr>
          <p:cNvPr id="11" name="Shape 8"/>
          <p:cNvSpPr/>
          <p:nvPr/>
        </p:nvSpPr>
        <p:spPr>
          <a:xfrm>
            <a:off x="817543" y="3894653"/>
            <a:ext cx="474702" cy="474702"/>
          </a:xfrm>
          <a:prstGeom prst="roundRect">
            <a:avLst>
              <a:gd name="adj" fmla="val 40005"/>
            </a:avLst>
          </a:prstGeom>
          <a:solidFill>
            <a:srgbClr val="030303"/>
          </a:solidFill>
          <a:ln w="22860">
            <a:solidFill>
              <a:srgbClr val="FC8337"/>
            </a:solidFill>
            <a:prstDash val="solid"/>
          </a:ln>
        </p:spPr>
        <p:txBody>
          <a:bodyPr/>
          <a:lstStyle/>
          <a:p>
            <a:endParaRPr lang="en-US"/>
          </a:p>
        </p:txBody>
      </p:sp>
      <p:sp>
        <p:nvSpPr>
          <p:cNvPr id="12" name="Text 9"/>
          <p:cNvSpPr/>
          <p:nvPr/>
        </p:nvSpPr>
        <p:spPr>
          <a:xfrm>
            <a:off x="958155" y="3973711"/>
            <a:ext cx="193358" cy="316468"/>
          </a:xfrm>
          <a:prstGeom prst="rect">
            <a:avLst/>
          </a:prstGeom>
          <a:noFill/>
          <a:ln/>
        </p:spPr>
        <p:txBody>
          <a:bodyPr wrap="none" lIns="0" tIns="0" rIns="0" bIns="0" rtlCol="0" anchor="t"/>
          <a:lstStyle/>
          <a:p>
            <a:pPr marL="0" indent="0" algn="ctr">
              <a:lnSpc>
                <a:spcPts val="2450"/>
              </a:lnSpc>
              <a:buNone/>
            </a:pPr>
            <a:r>
              <a:rPr lang="en-US" sz="2450" dirty="0">
                <a:solidFill>
                  <a:srgbClr val="E5E0DF"/>
                </a:solidFill>
                <a:latin typeface="Saira Medium" pitchFamily="34" charset="0"/>
                <a:ea typeface="Saira Medium" pitchFamily="34" charset="-122"/>
                <a:cs typeface="Saira Medium" pitchFamily="34" charset="-120"/>
              </a:rPr>
              <a:t>2</a:t>
            </a:r>
            <a:endParaRPr lang="en-US" sz="2450" dirty="0"/>
          </a:p>
        </p:txBody>
      </p:sp>
      <p:sp>
        <p:nvSpPr>
          <p:cNvPr id="13" name="Text 10"/>
          <p:cNvSpPr/>
          <p:nvPr/>
        </p:nvSpPr>
        <p:spPr>
          <a:xfrm>
            <a:off x="2215396" y="3868341"/>
            <a:ext cx="2637473" cy="329565"/>
          </a:xfrm>
          <a:prstGeom prst="rect">
            <a:avLst/>
          </a:prstGeom>
          <a:noFill/>
          <a:ln/>
        </p:spPr>
        <p:txBody>
          <a:bodyPr wrap="none" lIns="0" tIns="0" rIns="0" bIns="0" rtlCol="0" anchor="t"/>
          <a:lstStyle/>
          <a:p>
            <a:pPr marL="0" indent="0" algn="l">
              <a:lnSpc>
                <a:spcPts val="2550"/>
              </a:lnSpc>
              <a:buNone/>
            </a:pPr>
            <a:r>
              <a:rPr lang="en-US" sz="2050" dirty="0">
                <a:solidFill>
                  <a:srgbClr val="E5E0DF"/>
                </a:solidFill>
                <a:latin typeface="Saira Medium" pitchFamily="34" charset="0"/>
                <a:ea typeface="Saira Medium" pitchFamily="34" charset="-122"/>
                <a:cs typeface="Saira Medium" pitchFamily="34" charset="-120"/>
              </a:rPr>
              <a:t>Direct Access</a:t>
            </a:r>
            <a:endParaRPr lang="en-US" sz="2050" dirty="0"/>
          </a:p>
        </p:txBody>
      </p:sp>
      <p:sp>
        <p:nvSpPr>
          <p:cNvPr id="14" name="Text 11"/>
          <p:cNvSpPr/>
          <p:nvPr/>
        </p:nvSpPr>
        <p:spPr>
          <a:xfrm>
            <a:off x="2215396" y="4324469"/>
            <a:ext cx="6190178" cy="675084"/>
          </a:xfrm>
          <a:prstGeom prst="rect">
            <a:avLst/>
          </a:prstGeom>
          <a:noFill/>
          <a:ln/>
        </p:spPr>
        <p:txBody>
          <a:bodyPr wrap="square" lIns="0" tIns="0" rIns="0" bIns="0" rtlCol="0" anchor="t"/>
          <a:lstStyle/>
          <a:p>
            <a:pPr marL="0" indent="0" algn="l">
              <a:lnSpc>
                <a:spcPts val="2650"/>
              </a:lnSpc>
              <a:buNone/>
            </a:pPr>
            <a:r>
              <a:rPr lang="en-US" sz="1650" dirty="0">
                <a:solidFill>
                  <a:srgbClr val="E5E0DF"/>
                </a:solidFill>
                <a:latin typeface="Roboto" pitchFamily="34" charset="0"/>
                <a:ea typeface="Roboto" pitchFamily="34" charset="-122"/>
                <a:cs typeface="Roboto" pitchFamily="34" charset="-120"/>
              </a:rPr>
              <a:t>Data is accessed randomly, allowing users to directly access specific records without reading through preceding records.</a:t>
            </a:r>
            <a:endParaRPr lang="en-US" sz="1650" dirty="0"/>
          </a:p>
        </p:txBody>
      </p:sp>
      <p:sp>
        <p:nvSpPr>
          <p:cNvPr id="15" name="Shape 12"/>
          <p:cNvSpPr/>
          <p:nvPr/>
        </p:nvSpPr>
        <p:spPr>
          <a:xfrm>
            <a:off x="1269385" y="5884664"/>
            <a:ext cx="738426" cy="22860"/>
          </a:xfrm>
          <a:prstGeom prst="roundRect">
            <a:avLst>
              <a:gd name="adj" fmla="val 830720"/>
            </a:avLst>
          </a:prstGeom>
          <a:solidFill>
            <a:srgbClr val="FC8337"/>
          </a:solidFill>
          <a:ln/>
        </p:spPr>
        <p:txBody>
          <a:bodyPr/>
          <a:lstStyle/>
          <a:p>
            <a:endParaRPr lang="en-US"/>
          </a:p>
        </p:txBody>
      </p:sp>
      <p:sp>
        <p:nvSpPr>
          <p:cNvPr id="16" name="Shape 13"/>
          <p:cNvSpPr/>
          <p:nvPr/>
        </p:nvSpPr>
        <p:spPr>
          <a:xfrm>
            <a:off x="817543" y="5658803"/>
            <a:ext cx="474702" cy="474702"/>
          </a:xfrm>
          <a:prstGeom prst="roundRect">
            <a:avLst>
              <a:gd name="adj" fmla="val 40005"/>
            </a:avLst>
          </a:prstGeom>
          <a:solidFill>
            <a:srgbClr val="030303"/>
          </a:solidFill>
          <a:ln w="22860">
            <a:solidFill>
              <a:srgbClr val="FC8337"/>
            </a:solidFill>
            <a:prstDash val="solid"/>
          </a:ln>
        </p:spPr>
        <p:txBody>
          <a:bodyPr/>
          <a:lstStyle/>
          <a:p>
            <a:endParaRPr lang="en-US"/>
          </a:p>
        </p:txBody>
      </p:sp>
      <p:sp>
        <p:nvSpPr>
          <p:cNvPr id="17" name="Text 14"/>
          <p:cNvSpPr/>
          <p:nvPr/>
        </p:nvSpPr>
        <p:spPr>
          <a:xfrm>
            <a:off x="959346" y="5737860"/>
            <a:ext cx="191095" cy="316468"/>
          </a:xfrm>
          <a:prstGeom prst="rect">
            <a:avLst/>
          </a:prstGeom>
          <a:noFill/>
          <a:ln/>
        </p:spPr>
        <p:txBody>
          <a:bodyPr wrap="none" lIns="0" tIns="0" rIns="0" bIns="0" rtlCol="0" anchor="t"/>
          <a:lstStyle/>
          <a:p>
            <a:pPr marL="0" indent="0" algn="ctr">
              <a:lnSpc>
                <a:spcPts val="2450"/>
              </a:lnSpc>
              <a:buNone/>
            </a:pPr>
            <a:r>
              <a:rPr lang="en-US" sz="2450" dirty="0">
                <a:solidFill>
                  <a:srgbClr val="E5E0DF"/>
                </a:solidFill>
                <a:latin typeface="Saira Medium" pitchFamily="34" charset="0"/>
                <a:ea typeface="Saira Medium" pitchFamily="34" charset="-122"/>
                <a:cs typeface="Saira Medium" pitchFamily="34" charset="-120"/>
              </a:rPr>
              <a:t>3</a:t>
            </a:r>
            <a:endParaRPr lang="en-US" sz="2450" dirty="0"/>
          </a:p>
        </p:txBody>
      </p:sp>
      <p:sp>
        <p:nvSpPr>
          <p:cNvPr id="18" name="Text 15"/>
          <p:cNvSpPr/>
          <p:nvPr/>
        </p:nvSpPr>
        <p:spPr>
          <a:xfrm>
            <a:off x="2215396" y="5632490"/>
            <a:ext cx="3248025" cy="329565"/>
          </a:xfrm>
          <a:prstGeom prst="rect">
            <a:avLst/>
          </a:prstGeom>
          <a:noFill/>
          <a:ln/>
        </p:spPr>
        <p:txBody>
          <a:bodyPr wrap="none" lIns="0" tIns="0" rIns="0" bIns="0" rtlCol="0" anchor="t"/>
          <a:lstStyle/>
          <a:p>
            <a:pPr marL="0" indent="0" algn="l">
              <a:lnSpc>
                <a:spcPts val="2550"/>
              </a:lnSpc>
              <a:buNone/>
            </a:pPr>
            <a:r>
              <a:rPr lang="en-US" sz="2050" dirty="0">
                <a:solidFill>
                  <a:srgbClr val="E5E0DF"/>
                </a:solidFill>
                <a:latin typeface="Saira Medium" pitchFamily="34" charset="0"/>
                <a:ea typeface="Saira Medium" pitchFamily="34" charset="-122"/>
                <a:cs typeface="Saira Medium" pitchFamily="34" charset="-120"/>
              </a:rPr>
              <a:t>Indexed Sequential Access</a:t>
            </a:r>
            <a:endParaRPr lang="en-US" sz="2050" dirty="0"/>
          </a:p>
        </p:txBody>
      </p:sp>
      <p:sp>
        <p:nvSpPr>
          <p:cNvPr id="19" name="Text 16"/>
          <p:cNvSpPr/>
          <p:nvPr/>
        </p:nvSpPr>
        <p:spPr>
          <a:xfrm>
            <a:off x="2215396" y="6088618"/>
            <a:ext cx="6190178" cy="1012627"/>
          </a:xfrm>
          <a:prstGeom prst="rect">
            <a:avLst/>
          </a:prstGeom>
          <a:noFill/>
          <a:ln/>
        </p:spPr>
        <p:txBody>
          <a:bodyPr wrap="square" lIns="0" tIns="0" rIns="0" bIns="0" rtlCol="0" anchor="t"/>
          <a:lstStyle/>
          <a:p>
            <a:pPr marL="0" indent="0" algn="l">
              <a:lnSpc>
                <a:spcPts val="2650"/>
              </a:lnSpc>
              <a:buNone/>
            </a:pPr>
            <a:r>
              <a:rPr lang="en-US" sz="1650" dirty="0">
                <a:solidFill>
                  <a:srgbClr val="E5E0DF"/>
                </a:solidFill>
                <a:latin typeface="Roboto" pitchFamily="34" charset="0"/>
                <a:ea typeface="Roboto" pitchFamily="34" charset="-122"/>
                <a:cs typeface="Roboto" pitchFamily="34" charset="-120"/>
              </a:rPr>
              <a:t>Combines features of sequential and direct access, allowing both sequential access and direct access to specific records using an index.</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278374"/>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Directory Structure</a:t>
            </a:r>
            <a:endParaRPr lang="en-US" sz="4450" dirty="0"/>
          </a:p>
        </p:txBody>
      </p:sp>
      <p:sp>
        <p:nvSpPr>
          <p:cNvPr id="3" name="Shape 1"/>
          <p:cNvSpPr/>
          <p:nvPr/>
        </p:nvSpPr>
        <p:spPr>
          <a:xfrm>
            <a:off x="793790" y="2440781"/>
            <a:ext cx="2173724" cy="1306949"/>
          </a:xfrm>
          <a:prstGeom prst="roundRect">
            <a:avLst>
              <a:gd name="adj" fmla="val 15620"/>
            </a:avLst>
          </a:prstGeom>
          <a:solidFill>
            <a:srgbClr val="030303"/>
          </a:solidFill>
          <a:ln w="22860">
            <a:solidFill>
              <a:srgbClr val="FC8337"/>
            </a:solidFill>
            <a:prstDash val="solid"/>
          </a:ln>
        </p:spPr>
        <p:txBody>
          <a:bodyPr/>
          <a:lstStyle/>
          <a:p>
            <a:endParaRPr lang="en-US"/>
          </a:p>
        </p:txBody>
      </p:sp>
      <p:sp>
        <p:nvSpPr>
          <p:cNvPr id="4" name="Text 2"/>
          <p:cNvSpPr/>
          <p:nvPr/>
        </p:nvSpPr>
        <p:spPr>
          <a:xfrm>
            <a:off x="1043464" y="2867501"/>
            <a:ext cx="108585" cy="453509"/>
          </a:xfrm>
          <a:prstGeom prst="rect">
            <a:avLst/>
          </a:prstGeom>
          <a:noFill/>
          <a:ln/>
        </p:spPr>
        <p:txBody>
          <a:bodyPr wrap="none" lIns="0" tIns="0" rIns="0" bIns="0" rtlCol="0" anchor="t"/>
          <a:lstStyle/>
          <a:p>
            <a:pPr marL="0" indent="0" algn="ctr">
              <a:lnSpc>
                <a:spcPts val="3550"/>
              </a:lnSpc>
              <a:buNone/>
            </a:pPr>
            <a:r>
              <a:rPr lang="en-US" sz="2200" dirty="0">
                <a:solidFill>
                  <a:srgbClr val="E5E0DF"/>
                </a:solidFill>
                <a:latin typeface="Saira Medium" pitchFamily="34" charset="0"/>
                <a:ea typeface="Saira Medium" pitchFamily="34" charset="-122"/>
                <a:cs typeface="Saira Medium" pitchFamily="34" charset="-120"/>
              </a:rPr>
              <a:t>1</a:t>
            </a:r>
            <a:endParaRPr lang="en-US" sz="2200" dirty="0"/>
          </a:p>
        </p:txBody>
      </p:sp>
      <p:sp>
        <p:nvSpPr>
          <p:cNvPr id="5" name="Text 3"/>
          <p:cNvSpPr/>
          <p:nvPr/>
        </p:nvSpPr>
        <p:spPr>
          <a:xfrm>
            <a:off x="3194328" y="266759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Root Directory</a:t>
            </a:r>
            <a:endParaRPr lang="en-US" sz="2200" dirty="0"/>
          </a:p>
        </p:txBody>
      </p:sp>
      <p:sp>
        <p:nvSpPr>
          <p:cNvPr id="6" name="Text 4"/>
          <p:cNvSpPr/>
          <p:nvPr/>
        </p:nvSpPr>
        <p:spPr>
          <a:xfrm>
            <a:off x="3194328" y="3158014"/>
            <a:ext cx="6336983"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The top-level directory, containing all other directories and files.</a:t>
            </a:r>
            <a:endParaRPr lang="en-US" sz="1750" dirty="0"/>
          </a:p>
        </p:txBody>
      </p:sp>
      <p:sp>
        <p:nvSpPr>
          <p:cNvPr id="7" name="Shape 5"/>
          <p:cNvSpPr/>
          <p:nvPr/>
        </p:nvSpPr>
        <p:spPr>
          <a:xfrm>
            <a:off x="3080861" y="3732490"/>
            <a:ext cx="10642402" cy="15240"/>
          </a:xfrm>
          <a:prstGeom prst="roundRect">
            <a:avLst>
              <a:gd name="adj" fmla="val 1339536"/>
            </a:avLst>
          </a:prstGeom>
          <a:solidFill>
            <a:srgbClr val="FC8337"/>
          </a:solidFill>
          <a:ln/>
        </p:spPr>
        <p:txBody>
          <a:bodyPr/>
          <a:lstStyle/>
          <a:p>
            <a:endParaRPr lang="en-US"/>
          </a:p>
        </p:txBody>
      </p:sp>
      <p:sp>
        <p:nvSpPr>
          <p:cNvPr id="8" name="Shape 6"/>
          <p:cNvSpPr/>
          <p:nvPr/>
        </p:nvSpPr>
        <p:spPr>
          <a:xfrm>
            <a:off x="793790" y="3861078"/>
            <a:ext cx="4347567" cy="1306949"/>
          </a:xfrm>
          <a:prstGeom prst="roundRect">
            <a:avLst>
              <a:gd name="adj" fmla="val 15620"/>
            </a:avLst>
          </a:prstGeom>
          <a:solidFill>
            <a:srgbClr val="030303"/>
          </a:solidFill>
          <a:ln w="22860">
            <a:solidFill>
              <a:srgbClr val="FC8337"/>
            </a:solidFill>
            <a:prstDash val="solid"/>
          </a:ln>
        </p:spPr>
        <p:txBody>
          <a:bodyPr/>
          <a:lstStyle/>
          <a:p>
            <a:endParaRPr lang="en-US"/>
          </a:p>
        </p:txBody>
      </p:sp>
      <p:sp>
        <p:nvSpPr>
          <p:cNvPr id="9" name="Text 7"/>
          <p:cNvSpPr/>
          <p:nvPr/>
        </p:nvSpPr>
        <p:spPr>
          <a:xfrm>
            <a:off x="1043464" y="4287798"/>
            <a:ext cx="173236" cy="453509"/>
          </a:xfrm>
          <a:prstGeom prst="rect">
            <a:avLst/>
          </a:prstGeom>
          <a:noFill/>
          <a:ln/>
        </p:spPr>
        <p:txBody>
          <a:bodyPr wrap="none" lIns="0" tIns="0" rIns="0" bIns="0" rtlCol="0" anchor="t"/>
          <a:lstStyle/>
          <a:p>
            <a:pPr marL="0" indent="0" algn="ctr">
              <a:lnSpc>
                <a:spcPts val="3550"/>
              </a:lnSpc>
              <a:buNone/>
            </a:pPr>
            <a:r>
              <a:rPr lang="en-US" sz="2200" dirty="0">
                <a:solidFill>
                  <a:srgbClr val="E5E0DF"/>
                </a:solidFill>
                <a:latin typeface="Saira Medium" pitchFamily="34" charset="0"/>
                <a:ea typeface="Saira Medium" pitchFamily="34" charset="-122"/>
                <a:cs typeface="Saira Medium" pitchFamily="34" charset="-120"/>
              </a:rPr>
              <a:t>2</a:t>
            </a:r>
            <a:endParaRPr lang="en-US" sz="2200" dirty="0"/>
          </a:p>
        </p:txBody>
      </p:sp>
      <p:sp>
        <p:nvSpPr>
          <p:cNvPr id="10" name="Text 8"/>
          <p:cNvSpPr/>
          <p:nvPr/>
        </p:nvSpPr>
        <p:spPr>
          <a:xfrm>
            <a:off x="5368171" y="408789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Subdirectories</a:t>
            </a:r>
            <a:endParaRPr lang="en-US" sz="2200" dirty="0"/>
          </a:p>
        </p:txBody>
      </p:sp>
      <p:sp>
        <p:nvSpPr>
          <p:cNvPr id="11" name="Text 9"/>
          <p:cNvSpPr/>
          <p:nvPr/>
        </p:nvSpPr>
        <p:spPr>
          <a:xfrm>
            <a:off x="5368171" y="4578310"/>
            <a:ext cx="7029569"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Folders within the root or other subdirectories, organizing related files.</a:t>
            </a:r>
            <a:endParaRPr lang="en-US" sz="1750" dirty="0"/>
          </a:p>
        </p:txBody>
      </p:sp>
      <p:sp>
        <p:nvSpPr>
          <p:cNvPr id="12" name="Shape 10"/>
          <p:cNvSpPr/>
          <p:nvPr/>
        </p:nvSpPr>
        <p:spPr>
          <a:xfrm>
            <a:off x="5254704" y="5152787"/>
            <a:ext cx="8468558" cy="15240"/>
          </a:xfrm>
          <a:prstGeom prst="roundRect">
            <a:avLst>
              <a:gd name="adj" fmla="val 1339536"/>
            </a:avLst>
          </a:prstGeom>
          <a:solidFill>
            <a:srgbClr val="FC8337"/>
          </a:solidFill>
          <a:ln/>
        </p:spPr>
        <p:txBody>
          <a:bodyPr/>
          <a:lstStyle/>
          <a:p>
            <a:endParaRPr lang="en-US"/>
          </a:p>
        </p:txBody>
      </p:sp>
      <p:sp>
        <p:nvSpPr>
          <p:cNvPr id="13" name="Shape 11"/>
          <p:cNvSpPr/>
          <p:nvPr/>
        </p:nvSpPr>
        <p:spPr>
          <a:xfrm>
            <a:off x="793790" y="5281374"/>
            <a:ext cx="6521410" cy="1669852"/>
          </a:xfrm>
          <a:prstGeom prst="roundRect">
            <a:avLst>
              <a:gd name="adj" fmla="val 12225"/>
            </a:avLst>
          </a:prstGeom>
          <a:solidFill>
            <a:srgbClr val="030303"/>
          </a:solidFill>
          <a:ln w="22860">
            <a:solidFill>
              <a:srgbClr val="FC8337"/>
            </a:solidFill>
            <a:prstDash val="solid"/>
          </a:ln>
        </p:spPr>
        <p:txBody>
          <a:bodyPr/>
          <a:lstStyle/>
          <a:p>
            <a:endParaRPr lang="en-US"/>
          </a:p>
        </p:txBody>
      </p:sp>
      <p:sp>
        <p:nvSpPr>
          <p:cNvPr id="14" name="Text 12"/>
          <p:cNvSpPr/>
          <p:nvPr/>
        </p:nvSpPr>
        <p:spPr>
          <a:xfrm>
            <a:off x="1043464" y="5889546"/>
            <a:ext cx="171212" cy="453509"/>
          </a:xfrm>
          <a:prstGeom prst="rect">
            <a:avLst/>
          </a:prstGeom>
          <a:noFill/>
          <a:ln/>
        </p:spPr>
        <p:txBody>
          <a:bodyPr wrap="none" lIns="0" tIns="0" rIns="0" bIns="0" rtlCol="0" anchor="t"/>
          <a:lstStyle/>
          <a:p>
            <a:pPr marL="0" indent="0" algn="ctr">
              <a:lnSpc>
                <a:spcPts val="3550"/>
              </a:lnSpc>
              <a:buNone/>
            </a:pPr>
            <a:r>
              <a:rPr lang="en-US" sz="2200" dirty="0">
                <a:solidFill>
                  <a:srgbClr val="E5E0DF"/>
                </a:solidFill>
                <a:latin typeface="Saira Medium" pitchFamily="34" charset="0"/>
                <a:ea typeface="Saira Medium" pitchFamily="34" charset="-122"/>
                <a:cs typeface="Saira Medium" pitchFamily="34" charset="-120"/>
              </a:rPr>
              <a:t>3</a:t>
            </a:r>
            <a:endParaRPr lang="en-US" sz="2200" dirty="0"/>
          </a:p>
        </p:txBody>
      </p:sp>
      <p:sp>
        <p:nvSpPr>
          <p:cNvPr id="15" name="Text 13"/>
          <p:cNvSpPr/>
          <p:nvPr/>
        </p:nvSpPr>
        <p:spPr>
          <a:xfrm>
            <a:off x="7542014" y="550818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Files</a:t>
            </a:r>
            <a:endParaRPr lang="en-US" sz="2200" dirty="0"/>
          </a:p>
        </p:txBody>
      </p:sp>
      <p:sp>
        <p:nvSpPr>
          <p:cNvPr id="16" name="Text 14"/>
          <p:cNvSpPr/>
          <p:nvPr/>
        </p:nvSpPr>
        <p:spPr>
          <a:xfrm>
            <a:off x="7542014" y="5998607"/>
            <a:ext cx="6067782"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The actual data or programs stored within the directory structure.</a:t>
            </a:r>
            <a:endParaRPr lang="en-US" sz="1750" dirty="0"/>
          </a:p>
        </p:txBody>
      </p:sp>
      <p:pic>
        <p:nvPicPr>
          <p:cNvPr id="20" name="Picture 19">
            <a:extLst>
              <a:ext uri="{FF2B5EF4-FFF2-40B4-BE49-F238E27FC236}">
                <a16:creationId xmlns:a16="http://schemas.microsoft.com/office/drawing/2014/main" id="{F8FEA037-7A57-6F0A-57C5-A6258CD06DAD}"/>
              </a:ext>
            </a:extLst>
          </p:cNvPr>
          <p:cNvPicPr>
            <a:picLocks noChangeAspect="1"/>
          </p:cNvPicPr>
          <p:nvPr/>
        </p:nvPicPr>
        <p:blipFill>
          <a:blip r:embed="rId3"/>
          <a:stretch>
            <a:fillRect/>
          </a:stretch>
        </p:blipFill>
        <p:spPr>
          <a:xfrm>
            <a:off x="12637254" y="7732643"/>
            <a:ext cx="1993146" cy="38583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293</TotalTime>
  <Words>1157</Words>
  <Application>Microsoft Office PowerPoint</Application>
  <PresentationFormat>Custom</PresentationFormat>
  <Paragraphs>170</Paragraphs>
  <Slides>17</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Roboto Medium</vt:lpstr>
      <vt:lpstr>Arial</vt:lpstr>
      <vt:lpstr>Saira Medium</vt:lpstr>
      <vt:lpstr>Roboto Bold</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Sajedul Karim</cp:lastModifiedBy>
  <cp:revision>4</cp:revision>
  <dcterms:created xsi:type="dcterms:W3CDTF">2024-10-06T17:39:08Z</dcterms:created>
  <dcterms:modified xsi:type="dcterms:W3CDTF">2024-10-07T04:47:11Z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2024-10-06T17:54:00Z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f532b00e-2828-4762-8f2c-4ba02d9d68da</vt:lpwstr>
  </property>
  <property fmtid="{D5CDD505-2E9C-101B-9397-08002B2CF9AE}" pid="7" name="MSIP_Label_defa4170-0d19-0005-0004-bc88714345d2_ActionId">
    <vt:lpwstr>b9406914-f332-4598-8798-c018ce8cf1a2</vt:lpwstr>
  </property>
  <property fmtid="{D5CDD505-2E9C-101B-9397-08002B2CF9AE}" pid="8" name="MSIP_Label_defa4170-0d19-0005-0004-bc88714345d2_ContentBits">
    <vt:lpwstr>0</vt:lpwstr>
  </property>
</Properties>
</file>